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92" r:id="rId1"/>
  </p:sldMasterIdLst>
  <p:notesMasterIdLst>
    <p:notesMasterId r:id="rId19"/>
  </p:notesMasterIdLst>
  <p:handoutMasterIdLst>
    <p:handoutMasterId r:id="rId20"/>
  </p:handoutMasterIdLst>
  <p:sldIdLst>
    <p:sldId id="256" r:id="rId2"/>
    <p:sldId id="257" r:id="rId3"/>
    <p:sldId id="268" r:id="rId4"/>
    <p:sldId id="259" r:id="rId5"/>
    <p:sldId id="265" r:id="rId6"/>
    <p:sldId id="258" r:id="rId7"/>
    <p:sldId id="273" r:id="rId8"/>
    <p:sldId id="278" r:id="rId9"/>
    <p:sldId id="269" r:id="rId10"/>
    <p:sldId id="260" r:id="rId11"/>
    <p:sldId id="274" r:id="rId12"/>
    <p:sldId id="275" r:id="rId13"/>
    <p:sldId id="261" r:id="rId14"/>
    <p:sldId id="272" r:id="rId15"/>
    <p:sldId id="266" r:id="rId16"/>
    <p:sldId id="277" r:id="rId17"/>
    <p:sldId id="263" r:id="rId18"/>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48" userDrawn="1">
          <p15:clr>
            <a:srgbClr val="A4A3A4"/>
          </p15:clr>
        </p15:guide>
        <p15:guide id="2" orient="horz"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ngil B" initials="SB" lastIdx="2" clrIdx="0">
    <p:extLst>
      <p:ext uri="{19B8F6BF-5375-455C-9EA6-DF929625EA0E}">
        <p15:presenceInfo xmlns:p15="http://schemas.microsoft.com/office/powerpoint/2012/main" userId="36f0aff9c5fa9e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94302" autoAdjust="0"/>
  </p:normalViewPr>
  <p:slideViewPr>
    <p:cSldViewPr>
      <p:cViewPr>
        <p:scale>
          <a:sx n="75" d="100"/>
          <a:sy n="75" d="100"/>
        </p:scale>
        <p:origin x="2880" y="-18"/>
      </p:cViewPr>
      <p:guideLst>
        <p:guide pos="2448"/>
        <p:guide orient="horz" pos="3168"/>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bang\Desktop\Year%20end%20stats%20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Kensington%20PD\Projects\2020%20Year%20End%20Report\Year%20end%20stats%2020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bang\Desktop\Year%20end%20stats%202020.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Reported Crimes </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HOMICIDE</c:v>
                </c:pt>
                <c:pt idx="1">
                  <c:v>RAPE BY FORCE</c:v>
                </c:pt>
                <c:pt idx="2">
                  <c:v>ASSAULT TO RAPE</c:v>
                </c:pt>
                <c:pt idx="3">
                  <c:v>ROBBERY</c:v>
                </c:pt>
                <c:pt idx="4">
                  <c:v>ASSAULT</c:v>
                </c:pt>
                <c:pt idx="5">
                  <c:v>BURGLARY</c:v>
                </c:pt>
                <c:pt idx="6">
                  <c:v>LARCENY</c:v>
                </c:pt>
                <c:pt idx="7">
                  <c:v>Stolen Vehicles</c:v>
                </c:pt>
              </c:strCache>
            </c:strRef>
          </c:cat>
          <c:val>
            <c:numRef>
              <c:f>Sheet1!$B$2:$B$9</c:f>
              <c:numCache>
                <c:formatCode>General</c:formatCode>
                <c:ptCount val="8"/>
                <c:pt idx="0">
                  <c:v>0</c:v>
                </c:pt>
                <c:pt idx="1">
                  <c:v>1</c:v>
                </c:pt>
                <c:pt idx="2">
                  <c:v>0</c:v>
                </c:pt>
                <c:pt idx="3">
                  <c:v>1</c:v>
                </c:pt>
                <c:pt idx="4">
                  <c:v>3</c:v>
                </c:pt>
                <c:pt idx="5">
                  <c:v>15</c:v>
                </c:pt>
                <c:pt idx="6">
                  <c:v>25</c:v>
                </c:pt>
                <c:pt idx="7">
                  <c:v>8</c:v>
                </c:pt>
              </c:numCache>
            </c:numRef>
          </c:val>
          <c:extLst>
            <c:ext xmlns:c16="http://schemas.microsoft.com/office/drawing/2014/chart" uri="{C3380CC4-5D6E-409C-BE32-E72D297353CC}">
              <c16:uniqueId val="{00000000-D630-4C2C-8DDA-B9370E3D4BDB}"/>
            </c:ext>
          </c:extLst>
        </c:ser>
        <c:ser>
          <c:idx val="1"/>
          <c:order val="1"/>
          <c:tx>
            <c:strRef>
              <c:f>Sheet1!$C$1</c:f>
              <c:strCache>
                <c:ptCount val="1"/>
                <c:pt idx="0">
                  <c:v>2020</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HOMICIDE</c:v>
                </c:pt>
                <c:pt idx="1">
                  <c:v>RAPE BY FORCE</c:v>
                </c:pt>
                <c:pt idx="2">
                  <c:v>ASSAULT TO RAPE</c:v>
                </c:pt>
                <c:pt idx="3">
                  <c:v>ROBBERY</c:v>
                </c:pt>
                <c:pt idx="4">
                  <c:v>ASSAULT</c:v>
                </c:pt>
                <c:pt idx="5">
                  <c:v>BURGLARY</c:v>
                </c:pt>
                <c:pt idx="6">
                  <c:v>LARCENY</c:v>
                </c:pt>
                <c:pt idx="7">
                  <c:v>Stolen Vehicles</c:v>
                </c:pt>
              </c:strCache>
            </c:strRef>
          </c:cat>
          <c:val>
            <c:numRef>
              <c:f>Sheet1!$C$2:$C$9</c:f>
              <c:numCache>
                <c:formatCode>General</c:formatCode>
                <c:ptCount val="8"/>
                <c:pt idx="0">
                  <c:v>0</c:v>
                </c:pt>
                <c:pt idx="1">
                  <c:v>0</c:v>
                </c:pt>
                <c:pt idx="2">
                  <c:v>0</c:v>
                </c:pt>
                <c:pt idx="3">
                  <c:v>0</c:v>
                </c:pt>
                <c:pt idx="4">
                  <c:v>6</c:v>
                </c:pt>
                <c:pt idx="5">
                  <c:v>10</c:v>
                </c:pt>
                <c:pt idx="6">
                  <c:v>66</c:v>
                </c:pt>
                <c:pt idx="7">
                  <c:v>5</c:v>
                </c:pt>
              </c:numCache>
            </c:numRef>
          </c:val>
          <c:extLst>
            <c:ext xmlns:c16="http://schemas.microsoft.com/office/drawing/2014/chart" uri="{C3380CC4-5D6E-409C-BE32-E72D297353CC}">
              <c16:uniqueId val="{00000001-D630-4C2C-8DDA-B9370E3D4BDB}"/>
            </c:ext>
          </c:extLst>
        </c:ser>
        <c:dLbls>
          <c:dLblPos val="outEnd"/>
          <c:showLegendKey val="0"/>
          <c:showVal val="1"/>
          <c:showCatName val="0"/>
          <c:showSerName val="0"/>
          <c:showPercent val="0"/>
          <c:showBubbleSize val="0"/>
        </c:dLbls>
        <c:gapWidth val="219"/>
        <c:overlap val="-27"/>
        <c:axId val="559855167"/>
        <c:axId val="559863487"/>
      </c:barChart>
      <c:catAx>
        <c:axId val="55985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59863487"/>
        <c:crosses val="autoZero"/>
        <c:auto val="1"/>
        <c:lblAlgn val="ctr"/>
        <c:lblOffset val="100"/>
        <c:noMultiLvlLbl val="0"/>
      </c:catAx>
      <c:valAx>
        <c:axId val="559863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5985516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Arrests</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dLbls>
          <c:dLblPos val="outEnd"/>
          <c:showLegendKey val="0"/>
          <c:showVal val="1"/>
          <c:showCatName val="0"/>
          <c:showSerName val="0"/>
          <c:showPercent val="0"/>
          <c:showBubbleSize val="0"/>
        </c:dLbls>
        <c:gapWidth val="100"/>
        <c:overlap val="-24"/>
        <c:axId val="917982575"/>
        <c:axId val="917986735"/>
      </c:barChart>
      <c:catAx>
        <c:axId val="917982575"/>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986735"/>
        <c:crosses val="autoZero"/>
        <c:auto val="1"/>
        <c:lblAlgn val="ctr"/>
        <c:lblOffset val="100"/>
        <c:noMultiLvlLbl val="0"/>
      </c:catAx>
      <c:valAx>
        <c:axId val="917986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982575"/>
        <c:crosses val="autoZero"/>
        <c:crossBetween val="between"/>
      </c:valAx>
      <c:spPr>
        <a:noFill/>
        <a:ln>
          <a:noFill/>
        </a:ln>
        <a:effectLst/>
      </c:spPr>
    </c:plotArea>
    <c:legend>
      <c:legendPos val="b"/>
      <c:layout>
        <c:manualLayout>
          <c:xMode val="edge"/>
          <c:yMode val="edge"/>
          <c:x val="0.23624651726226534"/>
          <c:y val="0.89245442292686372"/>
          <c:w val="0.44801958409045023"/>
          <c:h val="8.051855004610909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3600" dirty="0"/>
              <a:t>Common Calls for Service</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Sheet1!$B$22</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Sheet1!$A$23:$A$28</c:f>
              <c:strCache>
                <c:ptCount val="6"/>
                <c:pt idx="0">
                  <c:v>Alarm Calls</c:v>
                </c:pt>
                <c:pt idx="1">
                  <c:v>911 Calls</c:v>
                </c:pt>
                <c:pt idx="2">
                  <c:v>Suspicious Circumstance</c:v>
                </c:pt>
                <c:pt idx="3">
                  <c:v>Civil Matter</c:v>
                </c:pt>
                <c:pt idx="4">
                  <c:v>Disturbing the Peace</c:v>
                </c:pt>
                <c:pt idx="5">
                  <c:v>Suspicious Vehicles</c:v>
                </c:pt>
              </c:strCache>
            </c:strRef>
          </c:cat>
          <c:val>
            <c:numRef>
              <c:f>Sheet1!$B$23:$B$28</c:f>
              <c:numCache>
                <c:formatCode>General</c:formatCode>
                <c:ptCount val="6"/>
                <c:pt idx="0">
                  <c:v>256</c:v>
                </c:pt>
                <c:pt idx="1">
                  <c:v>114</c:v>
                </c:pt>
                <c:pt idx="2">
                  <c:v>179</c:v>
                </c:pt>
                <c:pt idx="3">
                  <c:v>50</c:v>
                </c:pt>
                <c:pt idx="4">
                  <c:v>65</c:v>
                </c:pt>
                <c:pt idx="5">
                  <c:v>105</c:v>
                </c:pt>
              </c:numCache>
            </c:numRef>
          </c:val>
          <c:extLst>
            <c:ext xmlns:c16="http://schemas.microsoft.com/office/drawing/2014/chart" uri="{C3380CC4-5D6E-409C-BE32-E72D297353CC}">
              <c16:uniqueId val="{00000000-FE81-4907-A26A-CE34DF844306}"/>
            </c:ext>
          </c:extLst>
        </c:ser>
        <c:ser>
          <c:idx val="1"/>
          <c:order val="1"/>
          <c:tx>
            <c:strRef>
              <c:f>Sheet1!$C$22</c:f>
              <c:strCache>
                <c:ptCount val="1"/>
                <c:pt idx="0">
                  <c:v>2020</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Sheet1!$A$23:$A$28</c:f>
              <c:strCache>
                <c:ptCount val="6"/>
                <c:pt idx="0">
                  <c:v>Alarm Calls</c:v>
                </c:pt>
                <c:pt idx="1">
                  <c:v>911 Calls</c:v>
                </c:pt>
                <c:pt idx="2">
                  <c:v>Suspicious Circumstance</c:v>
                </c:pt>
                <c:pt idx="3">
                  <c:v>Civil Matter</c:v>
                </c:pt>
                <c:pt idx="4">
                  <c:v>Disturbing the Peace</c:v>
                </c:pt>
                <c:pt idx="5">
                  <c:v>Suspicious Vehicles</c:v>
                </c:pt>
              </c:strCache>
            </c:strRef>
          </c:cat>
          <c:val>
            <c:numRef>
              <c:f>Sheet1!$C$23:$C$28</c:f>
              <c:numCache>
                <c:formatCode>General</c:formatCode>
                <c:ptCount val="6"/>
                <c:pt idx="0">
                  <c:v>165</c:v>
                </c:pt>
                <c:pt idx="1">
                  <c:v>118</c:v>
                </c:pt>
                <c:pt idx="2">
                  <c:v>145</c:v>
                </c:pt>
                <c:pt idx="3">
                  <c:v>70</c:v>
                </c:pt>
                <c:pt idx="4">
                  <c:v>88</c:v>
                </c:pt>
                <c:pt idx="5">
                  <c:v>53</c:v>
                </c:pt>
              </c:numCache>
            </c:numRef>
          </c:val>
          <c:extLst>
            <c:ext xmlns:c16="http://schemas.microsoft.com/office/drawing/2014/chart" uri="{C3380CC4-5D6E-409C-BE32-E72D297353CC}">
              <c16:uniqueId val="{00000001-FE81-4907-A26A-CE34DF844306}"/>
            </c:ext>
          </c:extLst>
        </c:ser>
        <c:dLbls>
          <c:dLblPos val="outEnd"/>
          <c:showLegendKey val="0"/>
          <c:showVal val="1"/>
          <c:showCatName val="0"/>
          <c:showSerName val="0"/>
          <c:showPercent val="0"/>
          <c:showBubbleSize val="0"/>
        </c:dLbls>
        <c:gapWidth val="182"/>
        <c:axId val="1511990432"/>
        <c:axId val="1511991680"/>
      </c:barChart>
      <c:catAx>
        <c:axId val="1511990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11991680"/>
        <c:crosses val="autoZero"/>
        <c:auto val="1"/>
        <c:lblAlgn val="ctr"/>
        <c:lblOffset val="100"/>
        <c:noMultiLvlLbl val="0"/>
      </c:catAx>
      <c:valAx>
        <c:axId val="15119916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119904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Arrests</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dLbls>
          <c:dLblPos val="outEnd"/>
          <c:showLegendKey val="0"/>
          <c:showVal val="1"/>
          <c:showCatName val="0"/>
          <c:showSerName val="0"/>
          <c:showPercent val="0"/>
          <c:showBubbleSize val="0"/>
        </c:dLbls>
        <c:gapWidth val="100"/>
        <c:overlap val="-24"/>
        <c:axId val="917982575"/>
        <c:axId val="917986735"/>
      </c:barChart>
      <c:catAx>
        <c:axId val="917982575"/>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986735"/>
        <c:crosses val="autoZero"/>
        <c:auto val="1"/>
        <c:lblAlgn val="ctr"/>
        <c:lblOffset val="100"/>
        <c:noMultiLvlLbl val="0"/>
      </c:catAx>
      <c:valAx>
        <c:axId val="917986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982575"/>
        <c:crosses val="autoZero"/>
        <c:crossBetween val="between"/>
      </c:valAx>
      <c:spPr>
        <a:noFill/>
        <a:ln>
          <a:noFill/>
        </a:ln>
        <a:effectLst/>
      </c:spPr>
    </c:plotArea>
    <c:legend>
      <c:legendPos val="b"/>
      <c:layout>
        <c:manualLayout>
          <c:xMode val="edge"/>
          <c:yMode val="edge"/>
          <c:x val="0.23624651726226534"/>
          <c:y val="0.89245442292686372"/>
          <c:w val="0.44801958409045023"/>
          <c:h val="8.051855004610909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rgbClr val="FF0000"/>
                </a:solidFill>
                <a:latin typeface="+mn-lt"/>
                <a:ea typeface="+mn-ea"/>
                <a:cs typeface="+mn-cs"/>
              </a:defRPr>
            </a:pPr>
            <a:r>
              <a:rPr lang="en-US" sz="3600" b="1" dirty="0" smtClean="0">
                <a:solidFill>
                  <a:schemeClr val="tx1"/>
                </a:solidFill>
              </a:rPr>
              <a:t>Arrests</a:t>
            </a:r>
            <a:endParaRPr lang="en-US" sz="3600" b="1"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rgbClr val="FF0000"/>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2019</c:v>
                </c:pt>
              </c:strCache>
            </c:strRef>
          </c:tx>
          <c:spPr>
            <a:solidFill>
              <a:schemeClr val="accent2"/>
            </a:solidFill>
            <a:ln>
              <a:noFill/>
            </a:ln>
            <a:effectLst/>
          </c:spPr>
          <c:invertIfNegative val="0"/>
          <c:cat>
            <c:strRef>
              <c:f>Sheet1!$A$12:$A$14</c:f>
              <c:strCache>
                <c:ptCount val="3"/>
                <c:pt idx="0">
                  <c:v>Felony</c:v>
                </c:pt>
                <c:pt idx="1">
                  <c:v>Misdemeanor</c:v>
                </c:pt>
                <c:pt idx="2">
                  <c:v>Total</c:v>
                </c:pt>
              </c:strCache>
            </c:strRef>
          </c:cat>
          <c:val>
            <c:numRef>
              <c:f>Sheet1!$B$12:$B$14</c:f>
              <c:numCache>
                <c:formatCode>General</c:formatCode>
                <c:ptCount val="3"/>
                <c:pt idx="0">
                  <c:v>6</c:v>
                </c:pt>
                <c:pt idx="1">
                  <c:v>15</c:v>
                </c:pt>
                <c:pt idx="2">
                  <c:v>21</c:v>
                </c:pt>
              </c:numCache>
            </c:numRef>
          </c:val>
          <c:extLst>
            <c:ext xmlns:c16="http://schemas.microsoft.com/office/drawing/2014/chart" uri="{C3380CC4-5D6E-409C-BE32-E72D297353CC}">
              <c16:uniqueId val="{00000000-6FA1-4C09-B73D-BE1E7B5BE31B}"/>
            </c:ext>
          </c:extLst>
        </c:ser>
        <c:ser>
          <c:idx val="1"/>
          <c:order val="1"/>
          <c:tx>
            <c:strRef>
              <c:f>Sheet1!$C$11</c:f>
              <c:strCache>
                <c:ptCount val="1"/>
                <c:pt idx="0">
                  <c:v>2020</c:v>
                </c:pt>
              </c:strCache>
            </c:strRef>
          </c:tx>
          <c:spPr>
            <a:solidFill>
              <a:schemeClr val="accent3">
                <a:lumMod val="60000"/>
                <a:lumOff val="40000"/>
              </a:schemeClr>
            </a:solidFill>
            <a:ln>
              <a:noFill/>
            </a:ln>
            <a:effectLst/>
          </c:spPr>
          <c:invertIfNegative val="0"/>
          <c:cat>
            <c:strRef>
              <c:f>Sheet1!$A$12:$A$14</c:f>
              <c:strCache>
                <c:ptCount val="3"/>
                <c:pt idx="0">
                  <c:v>Felony</c:v>
                </c:pt>
                <c:pt idx="1">
                  <c:v>Misdemeanor</c:v>
                </c:pt>
                <c:pt idx="2">
                  <c:v>Total</c:v>
                </c:pt>
              </c:strCache>
            </c:strRef>
          </c:cat>
          <c:val>
            <c:numRef>
              <c:f>Sheet1!$C$12:$C$14</c:f>
              <c:numCache>
                <c:formatCode>General</c:formatCode>
                <c:ptCount val="3"/>
                <c:pt idx="0">
                  <c:v>8</c:v>
                </c:pt>
                <c:pt idx="1">
                  <c:v>7</c:v>
                </c:pt>
                <c:pt idx="2">
                  <c:v>15</c:v>
                </c:pt>
              </c:numCache>
            </c:numRef>
          </c:val>
          <c:extLst>
            <c:ext xmlns:c16="http://schemas.microsoft.com/office/drawing/2014/chart" uri="{C3380CC4-5D6E-409C-BE32-E72D297353CC}">
              <c16:uniqueId val="{00000001-6FA1-4C09-B73D-BE1E7B5BE31B}"/>
            </c:ext>
          </c:extLst>
        </c:ser>
        <c:dLbls>
          <c:showLegendKey val="0"/>
          <c:showVal val="0"/>
          <c:showCatName val="0"/>
          <c:showSerName val="0"/>
          <c:showPercent val="0"/>
          <c:showBubbleSize val="0"/>
        </c:dLbls>
        <c:gapWidth val="219"/>
        <c:overlap val="-27"/>
        <c:axId val="177668911"/>
        <c:axId val="177666831"/>
      </c:barChart>
      <c:catAx>
        <c:axId val="177668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666831"/>
        <c:crosses val="autoZero"/>
        <c:auto val="1"/>
        <c:lblAlgn val="ctr"/>
        <c:lblOffset val="100"/>
        <c:noMultiLvlLbl val="0"/>
      </c:catAx>
      <c:valAx>
        <c:axId val="177666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66891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3600" dirty="0"/>
              <a:t>Traffic Enforcement</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Sheet1!$B$30</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Sheet1!$A$31:$A$33</c:f>
              <c:strCache>
                <c:ptCount val="3"/>
                <c:pt idx="0">
                  <c:v>Traffic Accicent</c:v>
                </c:pt>
                <c:pt idx="1">
                  <c:v>Traffic Citations</c:v>
                </c:pt>
                <c:pt idx="2">
                  <c:v>Parking Citations</c:v>
                </c:pt>
              </c:strCache>
            </c:strRef>
          </c:cat>
          <c:val>
            <c:numRef>
              <c:f>Sheet1!$B$31:$B$33</c:f>
              <c:numCache>
                <c:formatCode>General</c:formatCode>
                <c:ptCount val="3"/>
                <c:pt idx="0">
                  <c:v>18</c:v>
                </c:pt>
                <c:pt idx="1">
                  <c:v>150</c:v>
                </c:pt>
                <c:pt idx="2">
                  <c:v>160</c:v>
                </c:pt>
              </c:numCache>
            </c:numRef>
          </c:val>
          <c:extLst>
            <c:ext xmlns:c16="http://schemas.microsoft.com/office/drawing/2014/chart" uri="{C3380CC4-5D6E-409C-BE32-E72D297353CC}">
              <c16:uniqueId val="{00000000-AC76-4152-A25B-955D4694E03D}"/>
            </c:ext>
          </c:extLst>
        </c:ser>
        <c:ser>
          <c:idx val="1"/>
          <c:order val="1"/>
          <c:tx>
            <c:strRef>
              <c:f>Sheet1!$C$30</c:f>
              <c:strCache>
                <c:ptCount val="1"/>
                <c:pt idx="0">
                  <c:v>2020</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Sheet1!$A$31:$A$33</c:f>
              <c:strCache>
                <c:ptCount val="3"/>
                <c:pt idx="0">
                  <c:v>Traffic Accicent</c:v>
                </c:pt>
                <c:pt idx="1">
                  <c:v>Traffic Citations</c:v>
                </c:pt>
                <c:pt idx="2">
                  <c:v>Parking Citations</c:v>
                </c:pt>
              </c:strCache>
            </c:strRef>
          </c:cat>
          <c:val>
            <c:numRef>
              <c:f>Sheet1!$C$31:$C$33</c:f>
              <c:numCache>
                <c:formatCode>General</c:formatCode>
                <c:ptCount val="3"/>
                <c:pt idx="0">
                  <c:v>10</c:v>
                </c:pt>
                <c:pt idx="1">
                  <c:v>319</c:v>
                </c:pt>
                <c:pt idx="2">
                  <c:v>58</c:v>
                </c:pt>
              </c:numCache>
            </c:numRef>
          </c:val>
          <c:extLst>
            <c:ext xmlns:c16="http://schemas.microsoft.com/office/drawing/2014/chart" uri="{C3380CC4-5D6E-409C-BE32-E72D297353CC}">
              <c16:uniqueId val="{00000001-AC76-4152-A25B-955D4694E03D}"/>
            </c:ext>
          </c:extLst>
        </c:ser>
        <c:dLbls>
          <c:dLblPos val="outEnd"/>
          <c:showLegendKey val="0"/>
          <c:showVal val="1"/>
          <c:showCatName val="0"/>
          <c:showSerName val="0"/>
          <c:showPercent val="0"/>
          <c:showBubbleSize val="0"/>
        </c:dLbls>
        <c:gapWidth val="182"/>
        <c:axId val="798959007"/>
        <c:axId val="798959423"/>
      </c:barChart>
      <c:catAx>
        <c:axId val="7989590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98959423"/>
        <c:crosses val="autoZero"/>
        <c:auto val="1"/>
        <c:lblAlgn val="ctr"/>
        <c:lblOffset val="100"/>
        <c:noMultiLvlLbl val="0"/>
      </c:catAx>
      <c:valAx>
        <c:axId val="7989594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9895900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B725B-653D-4166-A8E9-72A38A1847CF}" type="datetimeFigureOut">
              <a:rPr lang="en-US"/>
              <a:t>3/31/2021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861E8E-D392-497B-BB21-122DD7C27CF3}" type="slidenum">
              <a:rPr/>
              <a:t>‹#›</a:t>
            </a:fld>
            <a:endParaRPr/>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F64CD-0576-4A9A-BD06-7889D6E60BDC}" type="datetimeFigureOut">
              <a:rPr lang="en-US"/>
              <a:t>3/31/2021</a:t>
            </a:fld>
            <a:endParaRPr/>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D449-B875-4B8D-8E66-224D27E54C9A}" type="slidenum">
              <a:rPr/>
              <a:t>‹#›</a:t>
            </a:fld>
            <a:endParaRPr/>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notesStyle>
    <a:lvl1pPr marL="0" algn="l" defTabSz="1018586" rtl="0" eaLnBrk="1" latinLnBrk="0" hangingPunct="1">
      <a:defRPr sz="1337" kern="1200">
        <a:solidFill>
          <a:schemeClr val="tx1"/>
        </a:solidFill>
        <a:latin typeface="+mn-lt"/>
        <a:ea typeface="+mn-ea"/>
        <a:cs typeface="+mn-cs"/>
      </a:defRPr>
    </a:lvl1pPr>
    <a:lvl2pPr marL="509292" algn="l" defTabSz="1018586" rtl="0" eaLnBrk="1" latinLnBrk="0" hangingPunct="1">
      <a:defRPr sz="1337" kern="1200">
        <a:solidFill>
          <a:schemeClr val="tx1"/>
        </a:solidFill>
        <a:latin typeface="+mn-lt"/>
        <a:ea typeface="+mn-ea"/>
        <a:cs typeface="+mn-cs"/>
      </a:defRPr>
    </a:lvl2pPr>
    <a:lvl3pPr marL="1018586" algn="l" defTabSz="1018586" rtl="0" eaLnBrk="1" latinLnBrk="0" hangingPunct="1">
      <a:defRPr sz="1337" kern="1200">
        <a:solidFill>
          <a:schemeClr val="tx1"/>
        </a:solidFill>
        <a:latin typeface="+mn-lt"/>
        <a:ea typeface="+mn-ea"/>
        <a:cs typeface="+mn-cs"/>
      </a:defRPr>
    </a:lvl3pPr>
    <a:lvl4pPr marL="1527879" algn="l" defTabSz="1018586" rtl="0" eaLnBrk="1" latinLnBrk="0" hangingPunct="1">
      <a:defRPr sz="1337" kern="1200">
        <a:solidFill>
          <a:schemeClr val="tx1"/>
        </a:solidFill>
        <a:latin typeface="+mn-lt"/>
        <a:ea typeface="+mn-ea"/>
        <a:cs typeface="+mn-cs"/>
      </a:defRPr>
    </a:lvl4pPr>
    <a:lvl5pPr marL="2037173" algn="l" defTabSz="1018586" rtl="0" eaLnBrk="1" latinLnBrk="0" hangingPunct="1">
      <a:defRPr sz="1337" kern="1200">
        <a:solidFill>
          <a:schemeClr val="tx1"/>
        </a:solidFill>
        <a:latin typeface="+mn-lt"/>
        <a:ea typeface="+mn-ea"/>
        <a:cs typeface="+mn-cs"/>
      </a:defRPr>
    </a:lvl5pPr>
    <a:lvl6pPr marL="2546466" algn="l" defTabSz="1018586" rtl="0" eaLnBrk="1" latinLnBrk="0" hangingPunct="1">
      <a:defRPr sz="1337" kern="1200">
        <a:solidFill>
          <a:schemeClr val="tx1"/>
        </a:solidFill>
        <a:latin typeface="+mn-lt"/>
        <a:ea typeface="+mn-ea"/>
        <a:cs typeface="+mn-cs"/>
      </a:defRPr>
    </a:lvl6pPr>
    <a:lvl7pPr marL="3055758" algn="l" defTabSz="1018586" rtl="0" eaLnBrk="1" latinLnBrk="0" hangingPunct="1">
      <a:defRPr sz="1337" kern="1200">
        <a:solidFill>
          <a:schemeClr val="tx1"/>
        </a:solidFill>
        <a:latin typeface="+mn-lt"/>
        <a:ea typeface="+mn-ea"/>
        <a:cs typeface="+mn-cs"/>
      </a:defRPr>
    </a:lvl7pPr>
    <a:lvl8pPr marL="3565052" algn="l" defTabSz="1018586" rtl="0" eaLnBrk="1" latinLnBrk="0" hangingPunct="1">
      <a:defRPr sz="1337" kern="1200">
        <a:solidFill>
          <a:schemeClr val="tx1"/>
        </a:solidFill>
        <a:latin typeface="+mn-lt"/>
        <a:ea typeface="+mn-ea"/>
        <a:cs typeface="+mn-cs"/>
      </a:defRPr>
    </a:lvl8pPr>
    <a:lvl9pPr marL="4074344" algn="l" defTabSz="1018586"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55D449-B875-4B8D-8E66-224D27E54C9A}" type="slidenum">
              <a:rPr lang="en-US" smtClean="0"/>
              <a:t>4</a:t>
            </a:fld>
            <a:endParaRPr lang="en-US"/>
          </a:p>
        </p:txBody>
      </p:sp>
    </p:spTree>
    <p:extLst>
      <p:ext uri="{BB962C8B-B14F-4D97-AF65-F5344CB8AC3E}">
        <p14:creationId xmlns:p14="http://schemas.microsoft.com/office/powerpoint/2010/main" val="2335063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362" y="3019884"/>
            <a:ext cx="7774738" cy="26822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33171" y="3177337"/>
            <a:ext cx="7313123" cy="2551042"/>
          </a:xfrm>
        </p:spPr>
        <p:txBody>
          <a:bodyPr tIns="45720" bIns="45720" anchor="ctr">
            <a:normAutofit/>
          </a:bodyPr>
          <a:lstStyle>
            <a:lvl1pPr algn="ctr">
              <a:lnSpc>
                <a:spcPct val="80000"/>
              </a:lnSpc>
              <a:defRPr sz="4950" spc="0" baseline="0"/>
            </a:lvl1pPr>
          </a:lstStyle>
          <a:p>
            <a:r>
              <a:rPr lang="en-US"/>
              <a:t>Click to edit Master title style</a:t>
            </a:r>
            <a:endParaRPr lang="en-US" dirty="0"/>
          </a:p>
        </p:txBody>
      </p:sp>
      <p:sp>
        <p:nvSpPr>
          <p:cNvPr id="3" name="Subtitle 2"/>
          <p:cNvSpPr>
            <a:spLocks noGrp="1"/>
          </p:cNvSpPr>
          <p:nvPr>
            <p:ph type="subTitle" idx="1"/>
          </p:nvPr>
        </p:nvSpPr>
        <p:spPr>
          <a:xfrm>
            <a:off x="971550" y="5823130"/>
            <a:ext cx="5829300" cy="1920240"/>
          </a:xfrm>
        </p:spPr>
        <p:txBody>
          <a:bodyPr>
            <a:normAutofit/>
          </a:bodyPr>
          <a:lstStyle>
            <a:lvl1pPr marL="0" indent="0" algn="ctr">
              <a:buNone/>
              <a:defRPr sz="1650"/>
            </a:lvl1pPr>
            <a:lvl2pPr marL="377190" indent="0" algn="ctr">
              <a:buNone/>
              <a:defRPr sz="1650"/>
            </a:lvl2pPr>
            <a:lvl3pPr marL="754380" indent="0" algn="ctr">
              <a:buNone/>
              <a:defRPr sz="1650"/>
            </a:lvl3pPr>
            <a:lvl4pPr marL="1131570" indent="0" algn="ctr">
              <a:buNone/>
              <a:defRPr sz="1650"/>
            </a:lvl4pPr>
            <a:lvl5pPr marL="1508760" indent="0" algn="ctr">
              <a:buNone/>
              <a:defRPr sz="1650"/>
            </a:lvl5pPr>
            <a:lvl6pPr marL="1885950" indent="0" algn="ctr">
              <a:buNone/>
              <a:defRPr sz="1650"/>
            </a:lvl6pPr>
            <a:lvl7pPr marL="2263140" indent="0" algn="ctr">
              <a:buNone/>
              <a:defRPr sz="1650"/>
            </a:lvl7pPr>
            <a:lvl8pPr marL="2640330" indent="0" algn="ctr">
              <a:buNone/>
              <a:defRPr sz="1650"/>
            </a:lvl8pPr>
            <a:lvl9pPr marL="3017520" indent="0" algn="ctr">
              <a:buNone/>
              <a:defRPr sz="16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C3A134-F1C3-464B-BF47-54DC2DE08F52}" type="datetimeFigureOut">
              <a:rPr lang="en-US" smtClean="0"/>
              <a:t>3/31/2021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32897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220010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5749811" y="0"/>
            <a:ext cx="1748790" cy="1005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5839898" y="894080"/>
            <a:ext cx="1531518" cy="827024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894080"/>
            <a:ext cx="5082973" cy="82702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420190"/>
            <a:ext cx="1748788" cy="535516"/>
          </a:xfrm>
        </p:spPr>
        <p:txBody>
          <a:bodyPr/>
          <a:lstStyle/>
          <a:p>
            <a:fld id="{37CC0096-1860-4642-9CD2-0079EA5E7CD1}" type="datetimeFigureOut">
              <a:rPr lang="en-US" smtClean="0"/>
              <a:pPr/>
              <a:t>3/31/2021</a:t>
            </a:fld>
            <a:endParaRPr lang="en-US" dirty="0"/>
          </a:p>
        </p:txBody>
      </p:sp>
      <p:sp>
        <p:nvSpPr>
          <p:cNvPr id="5" name="Footer Placeholder 4"/>
          <p:cNvSpPr>
            <a:spLocks noGrp="1"/>
          </p:cNvSpPr>
          <p:nvPr>
            <p:ph type="ftr" sz="quarter" idx="11"/>
          </p:nvPr>
        </p:nvSpPr>
        <p:spPr>
          <a:xfrm>
            <a:off x="2407287" y="9420190"/>
            <a:ext cx="2728289" cy="535516"/>
          </a:xfrm>
        </p:spPr>
        <p:txBody>
          <a:bodyPr/>
          <a:lstStyle/>
          <a:p>
            <a:endParaRPr lang="en-US" dirty="0"/>
          </a:p>
        </p:txBody>
      </p:sp>
      <p:sp>
        <p:nvSpPr>
          <p:cNvPr id="6" name="Slide Number Placeholder 5"/>
          <p:cNvSpPr>
            <a:spLocks noGrp="1"/>
          </p:cNvSpPr>
          <p:nvPr>
            <p:ph type="sldNum" sz="quarter" idx="12"/>
          </p:nvPr>
        </p:nvSpPr>
        <p:spPr>
          <a:xfrm>
            <a:off x="5146570" y="9420190"/>
            <a:ext cx="560846" cy="535516"/>
          </a:xfrm>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805760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pPr/>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10415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4362" y="3019884"/>
            <a:ext cx="7774738" cy="2682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31160" y="3239689"/>
            <a:ext cx="6703695" cy="2458720"/>
          </a:xfrm>
        </p:spPr>
        <p:txBody>
          <a:bodyPr anchor="ctr">
            <a:noAutofit/>
          </a:bodyPr>
          <a:lstStyle>
            <a:lvl1pPr algn="ctr">
              <a:lnSpc>
                <a:spcPct val="80000"/>
              </a:lnSpc>
              <a:defRPr sz="495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31160" y="5843788"/>
            <a:ext cx="6703695" cy="1722804"/>
          </a:xfrm>
        </p:spPr>
        <p:txBody>
          <a:bodyPr anchor="t">
            <a:normAutofit/>
          </a:bodyPr>
          <a:lstStyle>
            <a:lvl1pPr marL="0" indent="0" algn="ctr">
              <a:buNone/>
              <a:defRPr sz="1650">
                <a:solidFill>
                  <a:schemeClr val="tx2"/>
                </a:solidFill>
              </a:defRPr>
            </a:lvl1pPr>
            <a:lvl2pPr marL="377190" indent="0">
              <a:buNone/>
              <a:defRPr sz="1485">
                <a:solidFill>
                  <a:schemeClr val="tx1">
                    <a:tint val="75000"/>
                  </a:schemeClr>
                </a:solidFill>
              </a:defRPr>
            </a:lvl2pPr>
            <a:lvl3pPr marL="754380" indent="0">
              <a:buNone/>
              <a:defRPr sz="1320">
                <a:solidFill>
                  <a:schemeClr val="tx1">
                    <a:tint val="75000"/>
                  </a:schemeClr>
                </a:solidFill>
              </a:defRPr>
            </a:lvl3pPr>
            <a:lvl4pPr marL="1131570" indent="0">
              <a:buNone/>
              <a:defRPr sz="1155">
                <a:solidFill>
                  <a:schemeClr val="tx1">
                    <a:tint val="75000"/>
                  </a:schemeClr>
                </a:solidFill>
              </a:defRPr>
            </a:lvl4pPr>
            <a:lvl5pPr marL="1508760" indent="0">
              <a:buNone/>
              <a:defRPr sz="1155">
                <a:solidFill>
                  <a:schemeClr val="tx1">
                    <a:tint val="75000"/>
                  </a:schemeClr>
                </a:solidFill>
              </a:defRPr>
            </a:lvl5pPr>
            <a:lvl6pPr marL="1885950" indent="0">
              <a:buNone/>
              <a:defRPr sz="1155">
                <a:solidFill>
                  <a:schemeClr val="tx1">
                    <a:tint val="75000"/>
                  </a:schemeClr>
                </a:solidFill>
              </a:defRPr>
            </a:lvl6pPr>
            <a:lvl7pPr marL="2263140" indent="0">
              <a:buNone/>
              <a:defRPr sz="1155">
                <a:solidFill>
                  <a:schemeClr val="tx1">
                    <a:tint val="75000"/>
                  </a:schemeClr>
                </a:solidFill>
              </a:defRPr>
            </a:lvl7pPr>
            <a:lvl8pPr marL="2640330" indent="0">
              <a:buNone/>
              <a:defRPr sz="1155">
                <a:solidFill>
                  <a:schemeClr val="tx1">
                    <a:tint val="75000"/>
                  </a:schemeClr>
                </a:solidFill>
              </a:defRPr>
            </a:lvl8pPr>
            <a:lvl9pPr marL="3017520" indent="0">
              <a:buNone/>
              <a:defRPr sz="115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D7C3A134-F1C3-464B-BF47-54DC2DE08F52}" type="datetimeFigureOut">
              <a:rPr lang="en-US" smtClean="0"/>
              <a:t>3/31/2021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kumimoji="0"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648F39E-9C37-485F-AC97-16BB4BDF9F49}" type="slidenum">
              <a:rPr kumimoji="0" lang="en-US" smtClean="0"/>
              <a:t>‹#›</a:t>
            </a:fld>
            <a:endParaRPr kumimoji="0" lang="en-US"/>
          </a:p>
        </p:txBody>
      </p:sp>
    </p:spTree>
    <p:extLst>
      <p:ext uri="{BB962C8B-B14F-4D97-AF65-F5344CB8AC3E}">
        <p14:creationId xmlns:p14="http://schemas.microsoft.com/office/powerpoint/2010/main" val="35572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2928" y="2950464"/>
            <a:ext cx="3108960" cy="6169152"/>
          </a:xfrm>
        </p:spPr>
        <p:txBody>
          <a:bodyPr/>
          <a:lstStyle>
            <a:lvl1pPr>
              <a:defRPr sz="1815"/>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80510" y="2950464"/>
            <a:ext cx="3108960" cy="6169152"/>
          </a:xfrm>
        </p:spPr>
        <p:txBody>
          <a:bodyPr/>
          <a:lstStyle>
            <a:lvl1pPr>
              <a:defRPr sz="1815"/>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pPr/>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602784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82930" y="2806422"/>
            <a:ext cx="3108960" cy="1089871"/>
          </a:xfrm>
        </p:spPr>
        <p:txBody>
          <a:bodyPr anchor="ctr">
            <a:normAutofit/>
          </a:bodyPr>
          <a:lstStyle>
            <a:lvl1pPr marL="0" indent="0">
              <a:buNone/>
              <a:defRPr sz="165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p:cNvSpPr>
            <a:spLocks noGrp="1"/>
          </p:cNvSpPr>
          <p:nvPr>
            <p:ph sz="half" idx="2"/>
          </p:nvPr>
        </p:nvSpPr>
        <p:spPr>
          <a:xfrm>
            <a:off x="582930" y="3896297"/>
            <a:ext cx="3108960" cy="5230368"/>
          </a:xfrm>
        </p:spPr>
        <p:txBody>
          <a:bodyPr/>
          <a:lstStyle>
            <a:lvl1pPr>
              <a:defRPr sz="1815"/>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080364" y="2806422"/>
            <a:ext cx="3108960" cy="1089871"/>
          </a:xfrm>
        </p:spPr>
        <p:txBody>
          <a:bodyPr anchor="ctr">
            <a:normAutofit/>
          </a:bodyPr>
          <a:lstStyle>
            <a:lvl1pPr marL="0" indent="0">
              <a:buNone/>
              <a:defRPr sz="165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p:cNvSpPr>
            <a:spLocks noGrp="1"/>
          </p:cNvSpPr>
          <p:nvPr>
            <p:ph sz="quarter" idx="4"/>
          </p:nvPr>
        </p:nvSpPr>
        <p:spPr>
          <a:xfrm>
            <a:off x="4080364" y="3896294"/>
            <a:ext cx="3108960" cy="5230368"/>
          </a:xfrm>
        </p:spPr>
        <p:txBody>
          <a:bodyPr/>
          <a:lstStyle>
            <a:lvl1pPr>
              <a:defRPr sz="1815"/>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pPr/>
              <a:t>3/31/2021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249018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CC0096-1860-4642-9CD2-0079EA5E7CD1}" type="datetimeFigureOut">
              <a:rPr lang="en-US" smtClean="0"/>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9897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8640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2930" y="3151632"/>
            <a:ext cx="3886200" cy="5632704"/>
          </a:xfrm>
        </p:spPr>
        <p:txBody>
          <a:bodyPr/>
          <a:lstStyle>
            <a:lvl1pPr>
              <a:defRPr sz="1815"/>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08683" y="3149649"/>
            <a:ext cx="2176272" cy="5034068"/>
          </a:xfrm>
        </p:spPr>
        <p:txBody>
          <a:bodyPr>
            <a:normAutofit/>
          </a:bodyPr>
          <a:lstStyle>
            <a:lvl1pPr marL="0" indent="0">
              <a:lnSpc>
                <a:spcPct val="95000"/>
              </a:lnSpc>
              <a:buNone/>
              <a:defRPr sz="1403"/>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pPr/>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089832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582930" y="3243525"/>
            <a:ext cx="4041648" cy="5632704"/>
          </a:xfrm>
          <a:solidFill>
            <a:schemeClr val="tx2">
              <a:lumMod val="60000"/>
              <a:lumOff val="40000"/>
            </a:schemeClr>
          </a:solidFill>
        </p:spPr>
        <p:txBody>
          <a:bodyPr tIns="365760" anchor="t"/>
          <a:lstStyle>
            <a:lvl1pPr marL="0" indent="0" algn="ctr">
              <a:buNone/>
              <a:defRPr sz="2640">
                <a:solidFill>
                  <a:schemeClr val="tx1">
                    <a:lumMod val="50000"/>
                  </a:schemeClr>
                </a:solidFill>
              </a:defRPr>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r>
              <a:rPr lang="en-US"/>
              <a:t>Click icon to add picture</a:t>
            </a:r>
            <a:endParaRPr lang="en-US" dirty="0"/>
          </a:p>
        </p:txBody>
      </p:sp>
      <p:sp>
        <p:nvSpPr>
          <p:cNvPr id="4" name="Text Placeholder 3"/>
          <p:cNvSpPr>
            <a:spLocks noGrp="1"/>
          </p:cNvSpPr>
          <p:nvPr>
            <p:ph type="body" sz="half" idx="2"/>
          </p:nvPr>
        </p:nvSpPr>
        <p:spPr>
          <a:xfrm>
            <a:off x="5002548" y="3154245"/>
            <a:ext cx="2176272" cy="5029200"/>
          </a:xfrm>
        </p:spPr>
        <p:txBody>
          <a:bodyPr>
            <a:normAutofit/>
          </a:bodyPr>
          <a:lstStyle>
            <a:lvl1pPr marL="0" indent="0">
              <a:lnSpc>
                <a:spcPct val="95000"/>
              </a:lnSpc>
              <a:buNone/>
              <a:defRPr sz="1403"/>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pPr/>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04908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07" y="258295"/>
            <a:ext cx="7770457" cy="2414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2266" y="416791"/>
            <a:ext cx="6606540" cy="22128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82266" y="2950464"/>
            <a:ext cx="6606540" cy="6169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9324" y="9420190"/>
            <a:ext cx="2205786" cy="535516"/>
          </a:xfrm>
          <a:prstGeom prst="rect">
            <a:avLst/>
          </a:prstGeom>
        </p:spPr>
        <p:txBody>
          <a:bodyPr vert="horz" lIns="91440" tIns="45720" rIns="45720" bIns="45720" rtlCol="0" anchor="ctr"/>
          <a:lstStyle>
            <a:lvl1pPr algn="l">
              <a:defRPr sz="867">
                <a:solidFill>
                  <a:schemeClr val="tx1"/>
                </a:solidFill>
              </a:defRPr>
            </a:lvl1pPr>
          </a:lstStyle>
          <a:p>
            <a:fld id="{37CC0096-1860-4642-9CD2-0079EA5E7CD1}" type="datetimeFigureOut">
              <a:rPr lang="en-US" smtClean="0"/>
              <a:pPr/>
              <a:t>3/31/2021</a:t>
            </a:fld>
            <a:endParaRPr lang="en-US" dirty="0"/>
          </a:p>
        </p:txBody>
      </p:sp>
      <p:sp>
        <p:nvSpPr>
          <p:cNvPr id="5" name="Footer Placeholder 4"/>
          <p:cNvSpPr>
            <a:spLocks noGrp="1"/>
          </p:cNvSpPr>
          <p:nvPr>
            <p:ph type="ftr" sz="quarter" idx="3"/>
          </p:nvPr>
        </p:nvSpPr>
        <p:spPr>
          <a:xfrm>
            <a:off x="3562351" y="9420190"/>
            <a:ext cx="3451533" cy="535516"/>
          </a:xfrm>
          <a:prstGeom prst="rect">
            <a:avLst/>
          </a:prstGeom>
        </p:spPr>
        <p:txBody>
          <a:bodyPr vert="horz" lIns="91440" tIns="45720" rIns="91440" bIns="45720" rtlCol="0" anchor="ctr"/>
          <a:lstStyle>
            <a:lvl1pPr algn="r">
              <a:defRPr sz="867">
                <a:solidFill>
                  <a:schemeClr val="tx1"/>
                </a:solidFill>
              </a:defRPr>
            </a:lvl1pPr>
          </a:lstStyle>
          <a:p>
            <a:endParaRPr lang="en-US" dirty="0"/>
          </a:p>
        </p:txBody>
      </p:sp>
      <p:sp>
        <p:nvSpPr>
          <p:cNvPr id="6" name="Slide Number Placeholder 5"/>
          <p:cNvSpPr>
            <a:spLocks noGrp="1"/>
          </p:cNvSpPr>
          <p:nvPr>
            <p:ph type="sldNum" sz="quarter" idx="4"/>
          </p:nvPr>
        </p:nvSpPr>
        <p:spPr>
          <a:xfrm>
            <a:off x="7025368" y="9420190"/>
            <a:ext cx="603244" cy="535516"/>
          </a:xfrm>
          <a:prstGeom prst="rect">
            <a:avLst/>
          </a:prstGeom>
        </p:spPr>
        <p:txBody>
          <a:bodyPr vert="horz" lIns="45720" tIns="45720" rIns="91440" bIns="45720" rtlCol="0" anchor="ctr"/>
          <a:lstStyle>
            <a:lvl1pPr algn="l">
              <a:defRPr sz="990" b="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2676942844"/>
      </p:ext>
    </p:extLst>
  </p:cSld>
  <p:clrMap bg1="dk1" tx1="lt1" bg2="dk2" tx2="lt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754380" rtl="0" eaLnBrk="1" latinLnBrk="0" hangingPunct="1">
        <a:lnSpc>
          <a:spcPct val="85000"/>
        </a:lnSpc>
        <a:spcBef>
          <a:spcPct val="0"/>
        </a:spcBef>
        <a:buNone/>
        <a:defRPr sz="3300" kern="1200" cap="all" baseline="0">
          <a:solidFill>
            <a:schemeClr val="bg2"/>
          </a:solidFill>
          <a:latin typeface="+mj-lt"/>
          <a:ea typeface="+mj-ea"/>
          <a:cs typeface="+mj-cs"/>
        </a:defRPr>
      </a:lvl1pPr>
    </p:titleStyle>
    <p:bodyStyle>
      <a:lvl1pPr marL="150876" indent="-150876" algn="l" defTabSz="754380" rtl="0" eaLnBrk="1" latinLnBrk="0" hangingPunct="1">
        <a:lnSpc>
          <a:spcPct val="90000"/>
        </a:lnSpc>
        <a:spcBef>
          <a:spcPts val="990"/>
        </a:spcBef>
        <a:spcAft>
          <a:spcPts val="165"/>
        </a:spcAft>
        <a:buClr>
          <a:schemeClr val="tx1"/>
        </a:buClr>
        <a:buFont typeface="Wingdings" pitchFamily="2" charset="2"/>
        <a:buChar char=""/>
        <a:defRPr sz="1815" kern="1200">
          <a:solidFill>
            <a:schemeClr val="tx1"/>
          </a:solidFill>
          <a:latin typeface="+mn-lt"/>
          <a:ea typeface="+mn-ea"/>
          <a:cs typeface="+mn-cs"/>
        </a:defRPr>
      </a:lvl1pPr>
      <a:lvl2pPr marL="339471" indent="-150876" algn="l" defTabSz="754380" rtl="0" eaLnBrk="1" latinLnBrk="0" hangingPunct="1">
        <a:lnSpc>
          <a:spcPct val="90000"/>
        </a:lnSpc>
        <a:spcBef>
          <a:spcPts val="165"/>
        </a:spcBef>
        <a:spcAft>
          <a:spcPts val="330"/>
        </a:spcAft>
        <a:buClr>
          <a:schemeClr val="tx1"/>
        </a:buClr>
        <a:buFont typeface="Wingdings" pitchFamily="2" charset="2"/>
        <a:buChar char=""/>
        <a:defRPr sz="1650" kern="1200">
          <a:solidFill>
            <a:schemeClr val="tx1"/>
          </a:solidFill>
          <a:latin typeface="+mn-lt"/>
          <a:ea typeface="+mn-ea"/>
          <a:cs typeface="+mn-cs"/>
        </a:defRPr>
      </a:lvl2pPr>
      <a:lvl3pPr marL="528066" indent="-150876" algn="l" defTabSz="754380" rtl="0" eaLnBrk="1" latinLnBrk="0" hangingPunct="1">
        <a:lnSpc>
          <a:spcPct val="90000"/>
        </a:lnSpc>
        <a:spcBef>
          <a:spcPts val="165"/>
        </a:spcBef>
        <a:spcAft>
          <a:spcPts val="330"/>
        </a:spcAft>
        <a:buClr>
          <a:schemeClr val="tx1"/>
        </a:buClr>
        <a:buFont typeface="Wingdings" pitchFamily="2" charset="2"/>
        <a:buChar char=""/>
        <a:defRPr sz="1485" kern="1200">
          <a:solidFill>
            <a:schemeClr val="tx1"/>
          </a:solidFill>
          <a:latin typeface="+mn-lt"/>
          <a:ea typeface="+mn-ea"/>
          <a:cs typeface="+mn-cs"/>
        </a:defRPr>
      </a:lvl3pPr>
      <a:lvl4pPr marL="716661" indent="-150876" algn="l" defTabSz="754380" rtl="0" eaLnBrk="1" latinLnBrk="0" hangingPunct="1">
        <a:lnSpc>
          <a:spcPct val="90000"/>
        </a:lnSpc>
        <a:spcBef>
          <a:spcPts val="165"/>
        </a:spcBef>
        <a:spcAft>
          <a:spcPts val="330"/>
        </a:spcAft>
        <a:buClr>
          <a:schemeClr val="tx1"/>
        </a:buClr>
        <a:buFont typeface="Wingdings" pitchFamily="2" charset="2"/>
        <a:buChar char=""/>
        <a:defRPr sz="1320" kern="1200">
          <a:solidFill>
            <a:schemeClr val="tx1"/>
          </a:solidFill>
          <a:latin typeface="+mn-lt"/>
          <a:ea typeface="+mn-ea"/>
          <a:cs typeface="+mn-cs"/>
        </a:defRPr>
      </a:lvl4pPr>
      <a:lvl5pPr marL="905256" indent="-150876" algn="l" defTabSz="754380" rtl="0" eaLnBrk="1" latinLnBrk="0" hangingPunct="1">
        <a:lnSpc>
          <a:spcPct val="90000"/>
        </a:lnSpc>
        <a:spcBef>
          <a:spcPts val="165"/>
        </a:spcBef>
        <a:spcAft>
          <a:spcPts val="330"/>
        </a:spcAft>
        <a:buClr>
          <a:schemeClr val="tx1"/>
        </a:buClr>
        <a:buFont typeface="Wingdings" pitchFamily="2" charset="2"/>
        <a:buChar char=""/>
        <a:defRPr sz="1320" kern="1200">
          <a:solidFill>
            <a:schemeClr val="tx1"/>
          </a:solidFill>
          <a:latin typeface="+mn-lt"/>
          <a:ea typeface="+mn-ea"/>
          <a:cs typeface="+mn-cs"/>
        </a:defRPr>
      </a:lvl5pPr>
      <a:lvl6pPr marL="1059795" indent="-188595" algn="l" defTabSz="754380" rtl="0" eaLnBrk="1" latinLnBrk="0" hangingPunct="1">
        <a:lnSpc>
          <a:spcPct val="90000"/>
        </a:lnSpc>
        <a:spcBef>
          <a:spcPts val="165"/>
        </a:spcBef>
        <a:spcAft>
          <a:spcPts val="330"/>
        </a:spcAft>
        <a:buClr>
          <a:schemeClr val="tx1"/>
        </a:buClr>
        <a:buFont typeface="Wingdings" pitchFamily="2" charset="2"/>
        <a:buChar char=""/>
        <a:defRPr sz="1320" kern="1200">
          <a:solidFill>
            <a:schemeClr val="tx1"/>
          </a:solidFill>
          <a:latin typeface="+mn-lt"/>
          <a:ea typeface="+mn-ea"/>
          <a:cs typeface="+mn-cs"/>
        </a:defRPr>
      </a:lvl6pPr>
      <a:lvl7pPr marL="1214235" indent="-188595" algn="l" defTabSz="754380" rtl="0" eaLnBrk="1" latinLnBrk="0" hangingPunct="1">
        <a:lnSpc>
          <a:spcPct val="90000"/>
        </a:lnSpc>
        <a:spcBef>
          <a:spcPts val="165"/>
        </a:spcBef>
        <a:spcAft>
          <a:spcPts val="330"/>
        </a:spcAft>
        <a:buClr>
          <a:schemeClr val="tx1"/>
        </a:buClr>
        <a:buFont typeface="Wingdings" pitchFamily="2" charset="2"/>
        <a:buChar char=""/>
        <a:defRPr sz="1320" kern="1200">
          <a:solidFill>
            <a:schemeClr val="tx1"/>
          </a:solidFill>
          <a:latin typeface="+mn-lt"/>
          <a:ea typeface="+mn-ea"/>
          <a:cs typeface="+mn-cs"/>
        </a:defRPr>
      </a:lvl7pPr>
      <a:lvl8pPr marL="1343925" indent="-188595" algn="l" defTabSz="754380" rtl="0" eaLnBrk="1" latinLnBrk="0" hangingPunct="1">
        <a:lnSpc>
          <a:spcPct val="90000"/>
        </a:lnSpc>
        <a:spcBef>
          <a:spcPts val="165"/>
        </a:spcBef>
        <a:spcAft>
          <a:spcPts val="330"/>
        </a:spcAft>
        <a:buClr>
          <a:schemeClr val="tx1"/>
        </a:buClr>
        <a:buFont typeface="Wingdings" pitchFamily="2" charset="2"/>
        <a:buChar char=""/>
        <a:defRPr sz="1320" kern="1200">
          <a:solidFill>
            <a:schemeClr val="tx1"/>
          </a:solidFill>
          <a:latin typeface="+mn-lt"/>
          <a:ea typeface="+mn-ea"/>
          <a:cs typeface="+mn-cs"/>
        </a:defRPr>
      </a:lvl8pPr>
      <a:lvl9pPr marL="1490115" indent="-188595" algn="l" defTabSz="754380" rtl="0" eaLnBrk="1" latinLnBrk="0" hangingPunct="1">
        <a:lnSpc>
          <a:spcPct val="90000"/>
        </a:lnSpc>
        <a:spcBef>
          <a:spcPts val="165"/>
        </a:spcBef>
        <a:spcAft>
          <a:spcPts val="330"/>
        </a:spcAft>
        <a:buClr>
          <a:schemeClr val="tx1"/>
        </a:buClr>
        <a:buFont typeface="Wingdings" pitchFamily="2" charset="2"/>
        <a:buChar char=""/>
        <a:defRPr sz="1320"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1"/>
            <a:ext cx="7772400" cy="2438400"/>
          </a:xfrm>
        </p:spPr>
        <p:txBody>
          <a:bodyPr>
            <a:normAutofit/>
          </a:bodyPr>
          <a:lstStyle/>
          <a:p>
            <a:pPr algn="ctr"/>
            <a:r>
              <a:rPr lang="en-US" sz="3600" b="1" cap="none" dirty="0">
                <a:solidFill>
                  <a:srgbClr val="0070C0"/>
                </a:solidFill>
              </a:rPr>
              <a:t>Kensington Police Department</a:t>
            </a:r>
            <a:br>
              <a:rPr lang="en-US" sz="3600" b="1" cap="none" dirty="0">
                <a:solidFill>
                  <a:srgbClr val="0070C0"/>
                </a:solidFill>
              </a:rPr>
            </a:br>
            <a:r>
              <a:rPr lang="en-US" sz="3600" b="1" cap="none" dirty="0">
                <a:solidFill>
                  <a:srgbClr val="0070C0"/>
                </a:solidFill>
              </a:rPr>
              <a:t>2020 Annual Report</a:t>
            </a:r>
          </a:p>
        </p:txBody>
      </p:sp>
      <p:sp>
        <p:nvSpPr>
          <p:cNvPr id="3" name="Subtitle 2"/>
          <p:cNvSpPr>
            <a:spLocks noGrp="1"/>
          </p:cNvSpPr>
          <p:nvPr>
            <p:ph idx="1"/>
          </p:nvPr>
        </p:nvSpPr>
        <p:spPr>
          <a:xfrm>
            <a:off x="1684531" y="8867844"/>
            <a:ext cx="4403335" cy="713095"/>
          </a:xfrm>
        </p:spPr>
        <p:txBody>
          <a:bodyPr>
            <a:normAutofit/>
          </a:bodyPr>
          <a:lstStyle/>
          <a:p>
            <a:pPr marL="0" indent="0" algn="ctr">
              <a:buNone/>
            </a:pPr>
            <a:r>
              <a:rPr lang="en-US" sz="2000" i="1" dirty="0">
                <a:solidFill>
                  <a:schemeClr val="accent3">
                    <a:lumMod val="40000"/>
                    <a:lumOff val="60000"/>
                  </a:schemeClr>
                </a:solidFill>
              </a:rPr>
              <a:t>Integrity, Empathy, Courage, </a:t>
            </a:r>
            <a:r>
              <a:rPr lang="en-US" sz="2000" i="1" dirty="0" smtClean="0">
                <a:solidFill>
                  <a:schemeClr val="accent3">
                    <a:lumMod val="40000"/>
                    <a:lumOff val="60000"/>
                  </a:schemeClr>
                </a:solidFill>
              </a:rPr>
              <a:t/>
            </a:r>
            <a:br>
              <a:rPr lang="en-US" sz="2000" i="1" dirty="0" smtClean="0">
                <a:solidFill>
                  <a:schemeClr val="accent3">
                    <a:lumMod val="40000"/>
                    <a:lumOff val="60000"/>
                  </a:schemeClr>
                </a:solidFill>
              </a:rPr>
            </a:br>
            <a:r>
              <a:rPr lang="en-US" sz="2000" i="1" dirty="0" smtClean="0">
                <a:solidFill>
                  <a:schemeClr val="accent3">
                    <a:lumMod val="40000"/>
                    <a:lumOff val="60000"/>
                  </a:schemeClr>
                </a:solidFill>
              </a:rPr>
              <a:t>&amp; </a:t>
            </a:r>
            <a:r>
              <a:rPr lang="en-US" sz="2000" i="1" dirty="0">
                <a:solidFill>
                  <a:schemeClr val="accent3">
                    <a:lumMod val="40000"/>
                    <a:lumOff val="60000"/>
                  </a:schemeClr>
                </a:solidFill>
              </a:rPr>
              <a:t>Professionalism</a:t>
            </a:r>
          </a:p>
          <a:p>
            <a:pPr marL="0" indent="0" algn="ctr">
              <a:buNone/>
            </a:pPr>
            <a:endParaRPr lang="en-US" sz="2363" dirty="0"/>
          </a:p>
        </p:txBody>
      </p:sp>
      <p:sp>
        <p:nvSpPr>
          <p:cNvPr id="5" name="Text Placeholder 4">
            <a:extLst>
              <a:ext uri="{FF2B5EF4-FFF2-40B4-BE49-F238E27FC236}">
                <a16:creationId xmlns:a16="http://schemas.microsoft.com/office/drawing/2014/main" id="{BF39D54A-246C-4845-8203-3180D6909136}"/>
              </a:ext>
            </a:extLst>
          </p:cNvPr>
          <p:cNvSpPr>
            <a:spLocks noGrp="1"/>
          </p:cNvSpPr>
          <p:nvPr>
            <p:ph type="body" sz="half" idx="2"/>
          </p:nvPr>
        </p:nvSpPr>
        <p:spPr>
          <a:xfrm>
            <a:off x="1371600" y="2815642"/>
            <a:ext cx="5029200" cy="1321157"/>
          </a:xfrm>
        </p:spPr>
        <p:txBody>
          <a:bodyPr>
            <a:noAutofit/>
          </a:bodyPr>
          <a:lstStyle/>
          <a:p>
            <a:pPr algn="ctr"/>
            <a:r>
              <a:rPr lang="en-US" sz="2400" dirty="0">
                <a:solidFill>
                  <a:schemeClr val="accent3">
                    <a:lumMod val="40000"/>
                    <a:lumOff val="60000"/>
                  </a:schemeClr>
                </a:solidFill>
              </a:rPr>
              <a:t>Kensington Police Protection and </a:t>
            </a:r>
            <a:br>
              <a:rPr lang="en-US" sz="2400" dirty="0">
                <a:solidFill>
                  <a:schemeClr val="accent3">
                    <a:lumMod val="40000"/>
                    <a:lumOff val="60000"/>
                  </a:schemeClr>
                </a:solidFill>
              </a:rPr>
            </a:br>
            <a:r>
              <a:rPr lang="en-US" sz="2400" dirty="0">
                <a:solidFill>
                  <a:schemeClr val="accent3">
                    <a:lumMod val="40000"/>
                    <a:lumOff val="60000"/>
                  </a:schemeClr>
                </a:solidFill>
              </a:rPr>
              <a:t>Community </a:t>
            </a:r>
            <a:r>
              <a:rPr lang="en-US" sz="2400" dirty="0" smtClean="0">
                <a:solidFill>
                  <a:schemeClr val="accent3">
                    <a:lumMod val="40000"/>
                    <a:lumOff val="60000"/>
                  </a:schemeClr>
                </a:solidFill>
              </a:rPr>
              <a:t>Service </a:t>
            </a:r>
            <a:r>
              <a:rPr lang="en-US" sz="2400" dirty="0">
                <a:solidFill>
                  <a:schemeClr val="accent3">
                    <a:lumMod val="40000"/>
                    <a:lumOff val="60000"/>
                  </a:schemeClr>
                </a:solidFill>
              </a:rPr>
              <a:t>District </a:t>
            </a:r>
          </a:p>
        </p:txBody>
      </p:sp>
      <p:pic>
        <p:nvPicPr>
          <p:cNvPr id="9" name="Picture 8">
            <a:extLst>
              <a:ext uri="{FF2B5EF4-FFF2-40B4-BE49-F238E27FC236}">
                <a16:creationId xmlns:a16="http://schemas.microsoft.com/office/drawing/2014/main" id="{CB0D3287-8945-4217-95E5-96B93D0DE931}"/>
              </a:ext>
            </a:extLst>
          </p:cNvPr>
          <p:cNvPicPr>
            <a:picLocks noChangeAspect="1"/>
          </p:cNvPicPr>
          <p:nvPr/>
        </p:nvPicPr>
        <p:blipFill>
          <a:blip r:embed="rId2"/>
          <a:stretch>
            <a:fillRect/>
          </a:stretch>
        </p:blipFill>
        <p:spPr>
          <a:xfrm>
            <a:off x="6366133" y="8727261"/>
            <a:ext cx="1107592" cy="1066799"/>
          </a:xfrm>
          <a:prstGeom prst="rect">
            <a:avLst/>
          </a:prstGeom>
        </p:spPr>
      </p:pic>
      <p:pic>
        <p:nvPicPr>
          <p:cNvPr id="6" name="Picture 5">
            <a:extLst>
              <a:ext uri="{FF2B5EF4-FFF2-40B4-BE49-F238E27FC236}">
                <a16:creationId xmlns:a16="http://schemas.microsoft.com/office/drawing/2014/main" id="{2AE6A45B-7E77-4DA0-ADBE-5EA09BB829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1740831" y="3766972"/>
            <a:ext cx="4290736" cy="4681593"/>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descr="Logo&#10;&#10;Description automatically generated">
            <a:extLst>
              <a:ext uri="{FF2B5EF4-FFF2-40B4-BE49-F238E27FC236}">
                <a16:creationId xmlns:a16="http://schemas.microsoft.com/office/drawing/2014/main" id="{77C2707B-BEA5-4C5D-87F4-BB3C43ED69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8610600"/>
            <a:ext cx="1101467" cy="1227585"/>
          </a:xfrm>
          <a:prstGeom prst="rect">
            <a:avLst/>
          </a:prstGeom>
        </p:spPr>
      </p:pic>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31223C-73B0-4080-AEAD-712024F00288}"/>
              </a:ext>
            </a:extLst>
          </p:cNvPr>
          <p:cNvSpPr txBox="1"/>
          <p:nvPr/>
        </p:nvSpPr>
        <p:spPr>
          <a:xfrm>
            <a:off x="457200" y="457200"/>
            <a:ext cx="6858000" cy="640080"/>
          </a:xfrm>
          <a:prstGeom prst="rect">
            <a:avLst/>
          </a:prstGeom>
          <a:noFill/>
        </p:spPr>
        <p:txBody>
          <a:bodyPr wrap="square" rtlCol="0">
            <a:spAutoFit/>
          </a:bodyPr>
          <a:lstStyle/>
          <a:p>
            <a:pPr algn="ctr"/>
            <a:r>
              <a:rPr lang="en-US" sz="3600" b="1" dirty="0">
                <a:solidFill>
                  <a:schemeClr val="accent3">
                    <a:lumMod val="40000"/>
                    <a:lumOff val="60000"/>
                  </a:schemeClr>
                </a:solidFill>
              </a:rPr>
              <a:t>New Hires</a:t>
            </a:r>
          </a:p>
        </p:txBody>
      </p:sp>
      <p:pic>
        <p:nvPicPr>
          <p:cNvPr id="12" name="Picture 11">
            <a:extLst>
              <a:ext uri="{FF2B5EF4-FFF2-40B4-BE49-F238E27FC236}">
                <a16:creationId xmlns:a16="http://schemas.microsoft.com/office/drawing/2014/main" id="{05445D20-3A34-431A-90A1-B460807A83C6}"/>
              </a:ext>
            </a:extLst>
          </p:cNvPr>
          <p:cNvPicPr>
            <a:picLocks noChangeAspect="1"/>
          </p:cNvPicPr>
          <p:nvPr/>
        </p:nvPicPr>
        <p:blipFill>
          <a:blip r:embed="rId2"/>
          <a:stretch>
            <a:fillRect/>
          </a:stretch>
        </p:blipFill>
        <p:spPr>
          <a:xfrm>
            <a:off x="672328" y="1902007"/>
            <a:ext cx="2241826" cy="2774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84F96CE6-13D0-4EAD-9906-FEBAB79DA3C2}"/>
              </a:ext>
            </a:extLst>
          </p:cNvPr>
          <p:cNvSpPr txBox="1"/>
          <p:nvPr/>
        </p:nvSpPr>
        <p:spPr>
          <a:xfrm>
            <a:off x="2985259" y="1372179"/>
            <a:ext cx="4095326" cy="3970318"/>
          </a:xfrm>
          <a:prstGeom prst="rect">
            <a:avLst/>
          </a:prstGeom>
          <a:noFill/>
        </p:spPr>
        <p:txBody>
          <a:bodyPr wrap="square" rtlCol="0">
            <a:spAutoFit/>
          </a:bodyPr>
          <a:lstStyle/>
          <a:p>
            <a:pPr algn="just"/>
            <a:r>
              <a:rPr lang="en-US" sz="1400" dirty="0">
                <a:latin typeface="Arial" panose="020B0604020202020204" pitchFamily="34" charset="0"/>
                <a:ea typeface="Calibri" panose="020F0502020204030204" pitchFamily="34" charset="0"/>
              </a:rPr>
              <a:t>Mike comes to Kensington PD with over 20 years of experience in law enforcement including experience as a Commander. He supervised numerous units including Youth Education &amp; Services Unit, Code Enforcement Unit, Traffic Division, Detective Division, and Gang Unit.  He is a decorated homicide detective and has participated in numerous multi-agency high profile cases.  He has command level experience in the Patrol Division, Community Outreach Unit, Administration, Training, and Internal Affairs.  He holds a Bachelor’s Degree in Criminal Justice Management and will be graduating with a Master’s Degree in Organizational Leadership </a:t>
            </a:r>
            <a:r>
              <a:rPr lang="en-US" sz="1400" dirty="0" smtClean="0">
                <a:latin typeface="Arial" panose="020B0604020202020204" pitchFamily="34" charset="0"/>
                <a:ea typeface="Calibri" panose="020F0502020204030204" pitchFamily="34" charset="0"/>
              </a:rPr>
              <a:t>in </a:t>
            </a:r>
            <a:r>
              <a:rPr lang="en-US" sz="1400" dirty="0">
                <a:latin typeface="Arial" panose="020B0604020202020204" pitchFamily="34" charset="0"/>
                <a:ea typeface="Calibri" panose="020F0502020204030204" pitchFamily="34" charset="0"/>
              </a:rPr>
              <a:t>2021.  He is a graduate of the Sherman Block Supervisory Leadership Institute and will graduate from the POST Command College, Class 67 </a:t>
            </a:r>
            <a:r>
              <a:rPr lang="en-US" sz="1400" dirty="0" smtClean="0">
                <a:latin typeface="Arial" panose="020B0604020202020204" pitchFamily="34" charset="0"/>
                <a:ea typeface="Calibri" panose="020F0502020204030204" pitchFamily="34" charset="0"/>
              </a:rPr>
              <a:t>in </a:t>
            </a:r>
            <a:r>
              <a:rPr lang="en-US" sz="1400" dirty="0">
                <a:latin typeface="Arial" panose="020B0604020202020204" pitchFamily="34" charset="0"/>
                <a:ea typeface="Calibri" panose="020F0502020204030204" pitchFamily="34" charset="0"/>
              </a:rPr>
              <a:t>2021. </a:t>
            </a:r>
            <a:endParaRPr lang="en-US" sz="1400" dirty="0">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1957028-0F34-4236-962A-1843B356D370}"/>
              </a:ext>
            </a:extLst>
          </p:cNvPr>
          <p:cNvSpPr txBox="1"/>
          <p:nvPr/>
        </p:nvSpPr>
        <p:spPr>
          <a:xfrm>
            <a:off x="609970" y="4700549"/>
            <a:ext cx="2355132" cy="769441"/>
          </a:xfrm>
          <a:prstGeom prst="rect">
            <a:avLst/>
          </a:prstGeom>
          <a:noFill/>
        </p:spPr>
        <p:txBody>
          <a:bodyPr wrap="square" rtlCol="0">
            <a:spAutoFit/>
          </a:bodyPr>
          <a:lstStyle/>
          <a:p>
            <a:pPr algn="ctr"/>
            <a:r>
              <a:rPr lang="en-US" sz="2200" b="1" dirty="0">
                <a:solidFill>
                  <a:schemeClr val="accent3">
                    <a:lumMod val="40000"/>
                    <a:lumOff val="60000"/>
                  </a:schemeClr>
                </a:solidFill>
              </a:rPr>
              <a:t>Captain </a:t>
            </a:r>
          </a:p>
          <a:p>
            <a:pPr algn="ctr"/>
            <a:r>
              <a:rPr lang="en-US" sz="2200" b="1" dirty="0">
                <a:solidFill>
                  <a:schemeClr val="accent3">
                    <a:lumMod val="40000"/>
                    <a:lumOff val="60000"/>
                  </a:schemeClr>
                </a:solidFill>
              </a:rPr>
              <a:t>Mike Gancasz</a:t>
            </a:r>
          </a:p>
        </p:txBody>
      </p:sp>
      <p:sp>
        <p:nvSpPr>
          <p:cNvPr id="7" name="Rectangle 6">
            <a:extLst>
              <a:ext uri="{FF2B5EF4-FFF2-40B4-BE49-F238E27FC236}">
                <a16:creationId xmlns:a16="http://schemas.microsoft.com/office/drawing/2014/main" id="{92F37BC1-A1B3-41B3-B9B1-439A935899A9}"/>
              </a:ext>
            </a:extLst>
          </p:cNvPr>
          <p:cNvSpPr/>
          <p:nvPr/>
        </p:nvSpPr>
        <p:spPr>
          <a:xfrm>
            <a:off x="673873" y="5867400"/>
            <a:ext cx="2240280" cy="2770632"/>
          </a:xfrm>
          <a:prstGeom prst="rect">
            <a:avLst/>
          </a:prstGeom>
          <a:blipFill>
            <a:blip r:embed="rId3" cstate="print">
              <a:extLst>
                <a:ext uri="{28A0092B-C50C-407E-A947-70E740481C1C}">
                  <a14:useLocalDpi xmlns:a14="http://schemas.microsoft.com/office/drawing/2010/main" val="0"/>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841902-5963-4606-A863-F9E720B7459A}"/>
              </a:ext>
            </a:extLst>
          </p:cNvPr>
          <p:cNvSpPr txBox="1"/>
          <p:nvPr/>
        </p:nvSpPr>
        <p:spPr>
          <a:xfrm>
            <a:off x="3029927" y="5592420"/>
            <a:ext cx="4109720" cy="3514488"/>
          </a:xfrm>
          <a:prstGeom prst="rect">
            <a:avLst/>
          </a:prstGeom>
          <a:noFill/>
        </p:spPr>
        <p:txBody>
          <a:bodyPr wrap="square">
            <a:spAutoFit/>
          </a:bodyPr>
          <a:lstStyle/>
          <a:p>
            <a:pPr algn="just">
              <a:lnSpc>
                <a:spcPct val="107000"/>
              </a:lnSpc>
              <a:spcAft>
                <a:spcPts val="800"/>
              </a:spcAft>
            </a:pPr>
            <a:endParaRPr lang="en-US" sz="1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latin typeface="Arial" panose="020B0604020202020204" pitchFamily="34" charset="0"/>
                <a:ea typeface="Calibri" panose="020F0502020204030204" pitchFamily="34" charset="0"/>
                <a:cs typeface="Times New Roman" panose="02020603050405020304" pitchFamily="18" charset="0"/>
              </a:rPr>
              <a:t>Jose attended Mt. Diablo Valley High School where he played baseball and upon graduation attended Diablo Valley College where he studied Administration of Justice.  While going to college he worked for his father in construction and trained dogs.  He </a:t>
            </a:r>
            <a:r>
              <a:rPr lang="en-US" sz="1400" dirty="0">
                <a:latin typeface="Arial" panose="020B0604020202020204" pitchFamily="34" charset="0"/>
                <a:ea typeface="Calibri" panose="020F0502020204030204" pitchFamily="34" charset="0"/>
              </a:rPr>
              <a:t>attended the Contra Costa County Sheriff’s Academy before being hired with the Concord Police Department.  He worked  as a Concord Police Officer and a Recycling Theft Prevention Specialist before joining the Kensington Police Department. </a:t>
            </a:r>
            <a:r>
              <a:rPr lang="en-US" sz="1400" dirty="0">
                <a:latin typeface="Arial" panose="020B0604020202020204" pitchFamily="34" charset="0"/>
                <a:ea typeface="Calibri" panose="020F0502020204030204" pitchFamily="34" charset="0"/>
                <a:cs typeface="Times New Roman" panose="02020603050405020304" pitchFamily="18" charset="0"/>
              </a:rPr>
              <a:t>Jose is bi-lingual and fluent in Spanish.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B2A46AA-47A2-457A-BBAE-925945971F87}"/>
              </a:ext>
            </a:extLst>
          </p:cNvPr>
          <p:cNvSpPr txBox="1"/>
          <p:nvPr/>
        </p:nvSpPr>
        <p:spPr>
          <a:xfrm>
            <a:off x="840740" y="8662240"/>
            <a:ext cx="1905000" cy="769441"/>
          </a:xfrm>
          <a:prstGeom prst="rect">
            <a:avLst/>
          </a:prstGeom>
          <a:noFill/>
        </p:spPr>
        <p:txBody>
          <a:bodyPr wrap="square">
            <a:spAutoFit/>
          </a:bodyPr>
          <a:lstStyle/>
          <a:p>
            <a:pPr algn="ctr"/>
            <a:r>
              <a:rPr lang="en-US" sz="2200" b="1" dirty="0">
                <a:solidFill>
                  <a:schemeClr val="accent3">
                    <a:lumMod val="40000"/>
                    <a:lumOff val="60000"/>
                  </a:schemeClr>
                </a:solidFill>
              </a:rPr>
              <a:t>Officer </a:t>
            </a:r>
          </a:p>
          <a:p>
            <a:pPr algn="ctr"/>
            <a:r>
              <a:rPr lang="en-US" sz="2200" b="1" dirty="0">
                <a:solidFill>
                  <a:schemeClr val="accent3">
                    <a:lumMod val="40000"/>
                    <a:lumOff val="60000"/>
                  </a:schemeClr>
                </a:solidFill>
              </a:rPr>
              <a:t>Jose Fajardo</a:t>
            </a:r>
          </a:p>
        </p:txBody>
      </p:sp>
      <p:sp>
        <p:nvSpPr>
          <p:cNvPr id="10" name="Rectangle 9">
            <a:extLst>
              <a:ext uri="{FF2B5EF4-FFF2-40B4-BE49-F238E27FC236}">
                <a16:creationId xmlns:a16="http://schemas.microsoft.com/office/drawing/2014/main" id="{B53DFB0B-6EA3-4B4E-8533-CBBE987B1DFC}"/>
              </a:ext>
            </a:extLst>
          </p:cNvPr>
          <p:cNvSpPr/>
          <p:nvPr/>
        </p:nvSpPr>
        <p:spPr>
          <a:xfrm>
            <a:off x="228600" y="457200"/>
            <a:ext cx="914400" cy="100226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65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32A4BF-5B4B-4183-85C7-5CACAB832230}"/>
              </a:ext>
            </a:extLst>
          </p:cNvPr>
          <p:cNvSpPr/>
          <p:nvPr/>
        </p:nvSpPr>
        <p:spPr>
          <a:xfrm>
            <a:off x="1028700" y="2133600"/>
            <a:ext cx="2240280" cy="2770632"/>
          </a:xfrm>
          <a:prstGeom prst="rect">
            <a:avLst/>
          </a:prstGeom>
          <a:blipFill>
            <a:blip r:embed="rId2" cstate="print">
              <a:extLst>
                <a:ext uri="{28A0092B-C50C-407E-A947-70E740481C1C}">
                  <a14:useLocalDpi xmlns:a14="http://schemas.microsoft.com/office/drawing/2010/main" val="0"/>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8C9506-D7FC-4815-963A-827E94180215}"/>
              </a:ext>
            </a:extLst>
          </p:cNvPr>
          <p:cNvSpPr/>
          <p:nvPr/>
        </p:nvSpPr>
        <p:spPr>
          <a:xfrm>
            <a:off x="1028700" y="5894142"/>
            <a:ext cx="2240280" cy="2770632"/>
          </a:xfrm>
          <a:prstGeom prst="rect">
            <a:avLst/>
          </a:prstGeom>
          <a:blipFill>
            <a:blip r:embed="rId3" cstate="print">
              <a:extLst>
                <a:ext uri="{28A0092B-C50C-407E-A947-70E740481C1C}">
                  <a14:useLocalDpi xmlns:a14="http://schemas.microsoft.com/office/drawing/2010/main" val="0"/>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3C15F2F-7AE5-4665-A7EB-A29A28AA9763}"/>
              </a:ext>
            </a:extLst>
          </p:cNvPr>
          <p:cNvSpPr txBox="1"/>
          <p:nvPr/>
        </p:nvSpPr>
        <p:spPr>
          <a:xfrm>
            <a:off x="3379455" y="2029143"/>
            <a:ext cx="3733800" cy="3108543"/>
          </a:xfrm>
          <a:prstGeom prst="rect">
            <a:avLst/>
          </a:prstGeom>
          <a:noFill/>
        </p:spPr>
        <p:txBody>
          <a:bodyPr wrap="square" rtlCol="0">
            <a:spAutoFit/>
          </a:bodyPr>
          <a:lstStyle/>
          <a:p>
            <a:pPr algn="just"/>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400" dirty="0">
                <a:latin typeface="Arial" panose="020B0604020202020204" pitchFamily="34" charset="0"/>
                <a:ea typeface="Calibri" panose="020F0502020204030204" pitchFamily="34" charset="0"/>
                <a:cs typeface="Arial" panose="020B0604020202020204" pitchFamily="34" charset="0"/>
              </a:rPr>
              <a:t>Roy worked as an EMT for 5 years before becoming interested in law enforcement. He entered the Police Academy in 2015 and was hired by the Oakland Housing Authority Police Department before being hired by Kensington PD. </a:t>
            </a:r>
            <a:r>
              <a:rPr lang="en-US" sz="1400" dirty="0" smtClean="0">
                <a:latin typeface="Arial" panose="020B0604020202020204" pitchFamily="34" charset="0"/>
                <a:ea typeface="Calibri" panose="020F0502020204030204" pitchFamily="34" charset="0"/>
                <a:cs typeface="Arial" panose="020B0604020202020204" pitchFamily="34" charset="0"/>
              </a:rPr>
              <a:t>By incorporating his EMT skills into policing, Roy has </a:t>
            </a:r>
            <a:r>
              <a:rPr lang="en-US" sz="1400" dirty="0" smtClean="0">
                <a:latin typeface="Arial" panose="020B0604020202020204" pitchFamily="34" charset="0"/>
                <a:ea typeface="Calibri" panose="020F0502020204030204" pitchFamily="34" charset="0"/>
                <a:cs typeface="Arial" panose="020B0604020202020204" pitchFamily="34" charset="0"/>
              </a:rPr>
              <a:t>occasionally provided</a:t>
            </a:r>
            <a:r>
              <a:rPr lang="en-US" sz="1400" dirty="0" smtClean="0">
                <a:latin typeface="Arial" panose="020B0604020202020204" pitchFamily="34" charset="0"/>
                <a:ea typeface="Calibri" panose="020F0502020204030204" pitchFamily="34" charset="0"/>
                <a:cs typeface="Arial" panose="020B0604020202020204" pitchFamily="34" charset="0"/>
              </a:rPr>
              <a:t> </a:t>
            </a:r>
            <a:r>
              <a:rPr lang="en-US" sz="1400" dirty="0">
                <a:latin typeface="Arial" panose="020B0604020202020204" pitchFamily="34" charset="0"/>
                <a:ea typeface="Calibri" panose="020F0502020204030204" pitchFamily="34" charset="0"/>
                <a:cs typeface="Arial" panose="020B0604020202020204" pitchFamily="34" charset="0"/>
              </a:rPr>
              <a:t>medical treatment during 911 </a:t>
            </a:r>
            <a:r>
              <a:rPr lang="en-US" sz="1400" dirty="0" smtClean="0">
                <a:latin typeface="Arial" panose="020B0604020202020204" pitchFamily="34" charset="0"/>
                <a:ea typeface="Calibri" panose="020F0502020204030204" pitchFamily="34" charset="0"/>
                <a:cs typeface="Arial" panose="020B0604020202020204" pitchFamily="34" charset="0"/>
              </a:rPr>
              <a:t>calls</a:t>
            </a:r>
            <a:r>
              <a:rPr lang="en-US" sz="1400" dirty="0" smtClean="0">
                <a:latin typeface="Arial" panose="020B0604020202020204" pitchFamily="34" charset="0"/>
                <a:ea typeface="Calibri" panose="020F0502020204030204" pitchFamily="34" charset="0"/>
                <a:cs typeface="Arial" panose="020B0604020202020204" pitchFamily="34" charset="0"/>
              </a:rPr>
              <a:t>. </a:t>
            </a:r>
            <a:r>
              <a:rPr lang="en-US" sz="1400" dirty="0" smtClean="0">
                <a:latin typeface="Arial" panose="020B0604020202020204" pitchFamily="34" charset="0"/>
                <a:ea typeface="Calibri" panose="020F0502020204030204" pitchFamily="34" charset="0"/>
                <a:cs typeface="Arial" panose="020B0604020202020204" pitchFamily="34" charset="0"/>
              </a:rPr>
              <a:t>Most notably, </a:t>
            </a:r>
            <a:r>
              <a:rPr lang="en-US" sz="1400" dirty="0" smtClean="0">
                <a:latin typeface="Arial" panose="020B0604020202020204" pitchFamily="34" charset="0"/>
                <a:ea typeface="Calibri" panose="020F0502020204030204" pitchFamily="34" charset="0"/>
                <a:cs typeface="Arial" panose="020B0604020202020204" pitchFamily="34" charset="0"/>
              </a:rPr>
              <a:t>he delivered premature twin babies inside a vehicle while on a call for which he was awarded a commendation.  </a:t>
            </a:r>
            <a:r>
              <a:rPr lang="en-US" sz="1400" dirty="0" smtClean="0">
                <a:latin typeface="Arial" panose="020B0604020202020204" pitchFamily="34" charset="0"/>
                <a:ea typeface="Calibri" panose="020F0502020204030204" pitchFamily="34" charset="0"/>
                <a:cs typeface="Arial" panose="020B0604020202020204" pitchFamily="34" charset="0"/>
              </a:rPr>
              <a:t>Roy</a:t>
            </a:r>
            <a:r>
              <a:rPr lang="en-US" sz="1400" dirty="0" smtClean="0">
                <a:latin typeface="Arial" panose="020B0604020202020204" pitchFamily="34" charset="0"/>
                <a:ea typeface="Calibri" panose="020F0502020204030204" pitchFamily="34" charset="0"/>
                <a:cs typeface="Arial" panose="020B0604020202020204" pitchFamily="34" charset="0"/>
              </a:rPr>
              <a:t> </a:t>
            </a:r>
            <a:r>
              <a:rPr lang="en-US" sz="1400" dirty="0">
                <a:latin typeface="Arial" panose="020B0604020202020204" pitchFamily="34" charset="0"/>
                <a:ea typeface="Calibri" panose="020F0502020204030204" pitchFamily="34" charset="0"/>
                <a:cs typeface="Arial" panose="020B0604020202020204" pitchFamily="34" charset="0"/>
              </a:rPr>
              <a:t>is bi-lingual and speaks fluent Korean.</a:t>
            </a:r>
          </a:p>
          <a:p>
            <a:pPr algn="just"/>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AE956A5-0FD9-4674-9809-FB1DF29B4CCE}"/>
              </a:ext>
            </a:extLst>
          </p:cNvPr>
          <p:cNvSpPr txBox="1"/>
          <p:nvPr/>
        </p:nvSpPr>
        <p:spPr>
          <a:xfrm>
            <a:off x="457200" y="457200"/>
            <a:ext cx="6858000" cy="640080"/>
          </a:xfrm>
          <a:prstGeom prst="rect">
            <a:avLst/>
          </a:prstGeom>
          <a:noFill/>
        </p:spPr>
        <p:txBody>
          <a:bodyPr wrap="square" rtlCol="0">
            <a:spAutoFit/>
          </a:bodyPr>
          <a:lstStyle/>
          <a:p>
            <a:pPr algn="ctr"/>
            <a:r>
              <a:rPr lang="en-US" sz="3600" b="1" dirty="0">
                <a:solidFill>
                  <a:schemeClr val="accent3">
                    <a:lumMod val="40000"/>
                    <a:lumOff val="60000"/>
                  </a:schemeClr>
                </a:solidFill>
              </a:rPr>
              <a:t>New Hires</a:t>
            </a:r>
          </a:p>
        </p:txBody>
      </p:sp>
      <p:sp>
        <p:nvSpPr>
          <p:cNvPr id="12" name="TextBox 11">
            <a:extLst>
              <a:ext uri="{FF2B5EF4-FFF2-40B4-BE49-F238E27FC236}">
                <a16:creationId xmlns:a16="http://schemas.microsoft.com/office/drawing/2014/main" id="{00F4525B-201D-4019-9F5C-05CE655864EA}"/>
              </a:ext>
            </a:extLst>
          </p:cNvPr>
          <p:cNvSpPr txBox="1"/>
          <p:nvPr/>
        </p:nvSpPr>
        <p:spPr>
          <a:xfrm>
            <a:off x="310413" y="4944564"/>
            <a:ext cx="3468414" cy="430887"/>
          </a:xfrm>
          <a:prstGeom prst="rect">
            <a:avLst/>
          </a:prstGeom>
          <a:noFill/>
        </p:spPr>
        <p:txBody>
          <a:bodyPr wrap="square">
            <a:spAutoFit/>
          </a:bodyPr>
          <a:lstStyle/>
          <a:p>
            <a:pPr algn="ctr"/>
            <a:r>
              <a:rPr lang="en-US" sz="2200" b="1" dirty="0">
                <a:solidFill>
                  <a:schemeClr val="accent3">
                    <a:lumMod val="40000"/>
                    <a:lumOff val="60000"/>
                  </a:schemeClr>
                </a:solidFill>
              </a:rPr>
              <a:t>Officer Roy</a:t>
            </a:r>
            <a:r>
              <a:rPr lang="en-US" sz="2200" dirty="0">
                <a:solidFill>
                  <a:schemeClr val="accent3">
                    <a:lumMod val="40000"/>
                    <a:lumOff val="60000"/>
                  </a:schemeClr>
                </a:solidFill>
                <a:latin typeface="Arial" panose="020B0604020202020204" pitchFamily="34" charset="0"/>
                <a:ea typeface="Calibri" panose="020F0502020204030204" pitchFamily="34" charset="0"/>
                <a:cs typeface="Times New Roman" panose="02020603050405020304" pitchFamily="18" charset="0"/>
              </a:rPr>
              <a:t> </a:t>
            </a:r>
            <a:r>
              <a:rPr lang="en-US" sz="2200" b="1" dirty="0">
                <a:solidFill>
                  <a:schemeClr val="accent3">
                    <a:lumMod val="40000"/>
                    <a:lumOff val="60000"/>
                  </a:schemeClr>
                </a:solidFill>
              </a:rPr>
              <a:t>Bang</a:t>
            </a:r>
          </a:p>
        </p:txBody>
      </p:sp>
      <p:sp>
        <p:nvSpPr>
          <p:cNvPr id="13" name="TextBox 12">
            <a:extLst>
              <a:ext uri="{FF2B5EF4-FFF2-40B4-BE49-F238E27FC236}">
                <a16:creationId xmlns:a16="http://schemas.microsoft.com/office/drawing/2014/main" id="{D7C0217B-88E8-4146-B1EA-5761688788C8}"/>
              </a:ext>
            </a:extLst>
          </p:cNvPr>
          <p:cNvSpPr txBox="1"/>
          <p:nvPr/>
        </p:nvSpPr>
        <p:spPr>
          <a:xfrm>
            <a:off x="689166" y="8749102"/>
            <a:ext cx="2710908" cy="769441"/>
          </a:xfrm>
          <a:prstGeom prst="rect">
            <a:avLst/>
          </a:prstGeom>
          <a:noFill/>
        </p:spPr>
        <p:txBody>
          <a:bodyPr wrap="square">
            <a:spAutoFit/>
          </a:bodyPr>
          <a:lstStyle/>
          <a:p>
            <a:pPr algn="ctr"/>
            <a:r>
              <a:rPr lang="en-US" sz="2200" b="1" dirty="0">
                <a:solidFill>
                  <a:schemeClr val="accent3">
                    <a:lumMod val="40000"/>
                    <a:lumOff val="60000"/>
                  </a:schemeClr>
                </a:solidFill>
                <a:ea typeface="Calibri" panose="020F0502020204030204" pitchFamily="34" charset="0"/>
                <a:cs typeface="Times New Roman" panose="02020603050405020304" pitchFamily="18" charset="0"/>
              </a:rPr>
              <a:t>Reserve Officer Thang Ho</a:t>
            </a:r>
            <a:endParaRPr lang="en-US" sz="2200" b="1" dirty="0">
              <a:solidFill>
                <a:schemeClr val="accent3">
                  <a:lumMod val="40000"/>
                  <a:lumOff val="60000"/>
                </a:schemeClr>
              </a:solidFill>
            </a:endParaRPr>
          </a:p>
        </p:txBody>
      </p:sp>
      <p:sp>
        <p:nvSpPr>
          <p:cNvPr id="15" name="TextBox 14">
            <a:extLst>
              <a:ext uri="{FF2B5EF4-FFF2-40B4-BE49-F238E27FC236}">
                <a16:creationId xmlns:a16="http://schemas.microsoft.com/office/drawing/2014/main" id="{8721331B-4444-4954-9C56-E0719B0098AA}"/>
              </a:ext>
            </a:extLst>
          </p:cNvPr>
          <p:cNvSpPr txBox="1"/>
          <p:nvPr/>
        </p:nvSpPr>
        <p:spPr>
          <a:xfrm>
            <a:off x="3492442" y="5894145"/>
            <a:ext cx="3507826" cy="2380716"/>
          </a:xfrm>
          <a:prstGeom prst="rect">
            <a:avLst/>
          </a:prstGeom>
          <a:noFill/>
        </p:spPr>
        <p:txBody>
          <a:bodyPr wrap="square">
            <a:spAutoFit/>
          </a:bodyPr>
          <a:lstStyle/>
          <a:p>
            <a:pPr algn="just">
              <a:lnSpc>
                <a:spcPct val="107000"/>
              </a:lnSpc>
              <a:spcAft>
                <a:spcPts val="800"/>
              </a:spcAft>
            </a:pPr>
            <a:r>
              <a:rPr lang="en-US" sz="1400" dirty="0">
                <a:latin typeface="Arial" panose="020B0604020202020204" pitchFamily="34" charset="0"/>
                <a:ea typeface="Calibri" panose="020F0502020204030204" pitchFamily="34" charset="0"/>
              </a:rPr>
              <a:t>Thang was raised in the Bay Area and he is currently working full time at NASA Ames in Mountain View for </a:t>
            </a:r>
            <a:r>
              <a:rPr lang="en-US" sz="1400" dirty="0" smtClean="0">
                <a:latin typeface="Arial" panose="020B0604020202020204" pitchFamily="34" charset="0"/>
                <a:ea typeface="Calibri" panose="020F0502020204030204" pitchFamily="34" charset="0"/>
              </a:rPr>
              <a:t>its</a:t>
            </a:r>
            <a:r>
              <a:rPr lang="en-US" sz="1400" dirty="0" smtClean="0">
                <a:latin typeface="Arial" panose="020B0604020202020204" pitchFamily="34" charset="0"/>
                <a:ea typeface="Calibri" panose="020F0502020204030204" pitchFamily="34" charset="0"/>
              </a:rPr>
              <a:t> </a:t>
            </a:r>
            <a:r>
              <a:rPr lang="en-US" sz="1400" dirty="0">
                <a:latin typeface="Arial" panose="020B0604020202020204" pitchFamily="34" charset="0"/>
                <a:ea typeface="Calibri" panose="020F0502020204030204" pitchFamily="34" charset="0"/>
              </a:rPr>
              <a:t>Protective Services Department. Thang was a former Stockton Unified School District Police Officer where he was assigned to numerous schools within the district. Thang is currently in the Field Training Program and volunteers over 10-hours </a:t>
            </a:r>
            <a:r>
              <a:rPr lang="en-US" sz="1400" dirty="0" smtClean="0">
                <a:latin typeface="Arial" panose="020B0604020202020204" pitchFamily="34" charset="0"/>
                <a:ea typeface="Calibri" panose="020F0502020204030204" pitchFamily="34" charset="0"/>
              </a:rPr>
              <a:t>per </a:t>
            </a:r>
            <a:r>
              <a:rPr lang="en-US" sz="1400" dirty="0">
                <a:latin typeface="Arial" panose="020B0604020202020204" pitchFamily="34" charset="0"/>
                <a:ea typeface="Calibri" panose="020F0502020204030204" pitchFamily="34" charset="0"/>
              </a:rPr>
              <a:t>week.  </a:t>
            </a:r>
          </a:p>
        </p:txBody>
      </p:sp>
      <p:sp>
        <p:nvSpPr>
          <p:cNvPr id="14" name="Rectangle 13">
            <a:extLst>
              <a:ext uri="{FF2B5EF4-FFF2-40B4-BE49-F238E27FC236}">
                <a16:creationId xmlns:a16="http://schemas.microsoft.com/office/drawing/2014/main" id="{D968D92F-FE19-4B18-8265-2B6D92D47DA0}"/>
              </a:ext>
            </a:extLst>
          </p:cNvPr>
          <p:cNvSpPr/>
          <p:nvPr/>
        </p:nvSpPr>
        <p:spPr>
          <a:xfrm>
            <a:off x="231966" y="457200"/>
            <a:ext cx="914400" cy="100226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3CEAAA4-9863-47D8-ACBB-D41812883E8B}"/>
              </a:ext>
            </a:extLst>
          </p:cNvPr>
          <p:cNvSpPr txBox="1"/>
          <p:nvPr/>
        </p:nvSpPr>
        <p:spPr>
          <a:xfrm>
            <a:off x="2069019" y="1094057"/>
            <a:ext cx="5715000" cy="646331"/>
          </a:xfrm>
          <a:prstGeom prst="rect">
            <a:avLst/>
          </a:prstGeom>
          <a:noFill/>
        </p:spPr>
        <p:txBody>
          <a:bodyPr wrap="square" rtlCol="0">
            <a:spAutoFit/>
          </a:bodyPr>
          <a:lstStyle/>
          <a:p>
            <a:pPr algn="ctr"/>
            <a:r>
              <a:rPr lang="en-US" sz="3600" b="1" dirty="0">
                <a:solidFill>
                  <a:schemeClr val="accent3">
                    <a:lumMod val="40000"/>
                    <a:lumOff val="60000"/>
                  </a:schemeClr>
                </a:solidFill>
              </a:rPr>
              <a:t>Promotion</a:t>
            </a:r>
          </a:p>
        </p:txBody>
      </p:sp>
      <p:sp>
        <p:nvSpPr>
          <p:cNvPr id="8" name="TextBox 7">
            <a:extLst>
              <a:ext uri="{FF2B5EF4-FFF2-40B4-BE49-F238E27FC236}">
                <a16:creationId xmlns:a16="http://schemas.microsoft.com/office/drawing/2014/main" id="{01E92808-A355-44DA-AF3E-9053CFC565E6}"/>
              </a:ext>
            </a:extLst>
          </p:cNvPr>
          <p:cNvSpPr txBox="1"/>
          <p:nvPr/>
        </p:nvSpPr>
        <p:spPr>
          <a:xfrm>
            <a:off x="3200144" y="1812413"/>
            <a:ext cx="3886200" cy="3539430"/>
          </a:xfrm>
          <a:prstGeom prst="rect">
            <a:avLst/>
          </a:prstGeom>
          <a:noFill/>
        </p:spPr>
        <p:txBody>
          <a:bodyPr wrap="square" rtlCol="0">
            <a:spAutoFit/>
          </a:bodyPr>
          <a:lstStyle/>
          <a:p>
            <a:pPr algn="just"/>
            <a:r>
              <a:rPr lang="en-US" sz="1400" dirty="0">
                <a:latin typeface="Arial" panose="020B0604020202020204" pitchFamily="34" charset="0"/>
                <a:ea typeface="Calibri" panose="020F0502020204030204" pitchFamily="34" charset="0"/>
              </a:rPr>
              <a:t>Amit was promoted to Police Sergeant on January 4, 2021. He has prior experience with the Richmond Police Department and has done an outstanding job for the Kensington Police Department.  He has been instrumental in assisting the Chief of Police in improving the operations of the department. He has </a:t>
            </a:r>
            <a:r>
              <a:rPr lang="en-US" sz="1400" dirty="0" smtClean="0">
                <a:latin typeface="Arial" panose="020B0604020202020204" pitchFamily="34" charset="0"/>
                <a:ea typeface="Calibri" panose="020F0502020204030204" pitchFamily="34" charset="0"/>
              </a:rPr>
              <a:t>received several </a:t>
            </a:r>
            <a:r>
              <a:rPr lang="en-US" sz="1400" dirty="0">
                <a:latin typeface="Arial" panose="020B0604020202020204" pitchFamily="34" charset="0"/>
                <a:ea typeface="Calibri" panose="020F0502020204030204" pitchFamily="34" charset="0"/>
              </a:rPr>
              <a:t>letters of appreciation and commendations during his career and was recently presented with a leadership award.  He has two Associate Degrees in General Education and Electronic Engineering. </a:t>
            </a:r>
            <a:r>
              <a:rPr lang="en-US" sz="1400" dirty="0" smtClean="0">
                <a:latin typeface="Arial" panose="020B0604020202020204" pitchFamily="34" charset="0"/>
                <a:ea typeface="Calibri" panose="020F0502020204030204" pitchFamily="34" charset="0"/>
              </a:rPr>
              <a:t>Amit </a:t>
            </a:r>
            <a:r>
              <a:rPr lang="en-US" sz="1400" dirty="0">
                <a:latin typeface="Arial" panose="020B0604020202020204" pitchFamily="34" charset="0"/>
                <a:ea typeface="Calibri" panose="020F0502020204030204" pitchFamily="34" charset="0"/>
              </a:rPr>
              <a:t>holds a Bachelor of Science Degree in Criminal Justice and is registering for classes for his Master’s Degree in Administrative Leadership.  </a:t>
            </a:r>
            <a:endParaRPr lang="en-US" sz="1400" dirty="0">
              <a:latin typeface="Calibri" panose="020F0502020204030204" pitchFamily="34" charset="0"/>
              <a:ea typeface="Calibri" panose="020F0502020204030204" pitchFamily="34" charset="0"/>
            </a:endParaRPr>
          </a:p>
        </p:txBody>
      </p:sp>
      <p:sp>
        <p:nvSpPr>
          <p:cNvPr id="9" name="Rectangle 8">
            <a:extLst>
              <a:ext uri="{FF2B5EF4-FFF2-40B4-BE49-F238E27FC236}">
                <a16:creationId xmlns:a16="http://schemas.microsoft.com/office/drawing/2014/main" id="{8A96A7B9-E29A-4783-84FF-122CC3AA172A}"/>
              </a:ext>
            </a:extLst>
          </p:cNvPr>
          <p:cNvSpPr/>
          <p:nvPr/>
        </p:nvSpPr>
        <p:spPr>
          <a:xfrm>
            <a:off x="736917" y="2011801"/>
            <a:ext cx="2240280" cy="2770632"/>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2BF7872-E8B7-42C0-8CD1-F5327578BC83}"/>
              </a:ext>
            </a:extLst>
          </p:cNvPr>
          <p:cNvSpPr txBox="1"/>
          <p:nvPr/>
        </p:nvSpPr>
        <p:spPr>
          <a:xfrm>
            <a:off x="3278562" y="5324678"/>
            <a:ext cx="3429000" cy="646331"/>
          </a:xfrm>
          <a:prstGeom prst="rect">
            <a:avLst/>
          </a:prstGeom>
          <a:noFill/>
        </p:spPr>
        <p:txBody>
          <a:bodyPr wrap="square">
            <a:spAutoFit/>
          </a:bodyPr>
          <a:lstStyle/>
          <a:p>
            <a:pPr algn="ctr"/>
            <a:r>
              <a:rPr lang="en-US" sz="3600" b="1" dirty="0">
                <a:solidFill>
                  <a:schemeClr val="accent3">
                    <a:lumMod val="40000"/>
                    <a:lumOff val="60000"/>
                  </a:schemeClr>
                </a:solidFill>
              </a:rPr>
              <a:t>Retirement</a:t>
            </a:r>
          </a:p>
        </p:txBody>
      </p:sp>
      <p:sp>
        <p:nvSpPr>
          <p:cNvPr id="15" name="TextBox 14">
            <a:extLst>
              <a:ext uri="{FF2B5EF4-FFF2-40B4-BE49-F238E27FC236}">
                <a16:creationId xmlns:a16="http://schemas.microsoft.com/office/drawing/2014/main" id="{05A70C99-5233-4334-ACD5-786C1E61493F}"/>
              </a:ext>
            </a:extLst>
          </p:cNvPr>
          <p:cNvSpPr txBox="1"/>
          <p:nvPr/>
        </p:nvSpPr>
        <p:spPr>
          <a:xfrm>
            <a:off x="2728543" y="6074972"/>
            <a:ext cx="4369676" cy="2677656"/>
          </a:xfrm>
          <a:prstGeom prst="rect">
            <a:avLst/>
          </a:prstGeom>
          <a:noFill/>
        </p:spPr>
        <p:txBody>
          <a:bodyPr wrap="square">
            <a:spAutoFit/>
          </a:bodyPr>
          <a:lstStyle/>
          <a:p>
            <a:pPr marL="457205" algn="just"/>
            <a:r>
              <a:rPr lang="en-US" sz="1400" dirty="0">
                <a:latin typeface="Arial" panose="020B0604020202020204" pitchFamily="34" charset="0"/>
                <a:ea typeface="Calibri" panose="020F0502020204030204" pitchFamily="34" charset="0"/>
                <a:cs typeface="Times New Roman" panose="02020603050405020304" pitchFamily="18" charset="0"/>
              </a:rPr>
              <a:t>Rickey officially retired on December 30</a:t>
            </a:r>
            <a:r>
              <a:rPr lang="en-US" sz="1400" baseline="30000" dirty="0">
                <a:latin typeface="Arial" panose="020B0604020202020204" pitchFamily="34" charset="0"/>
                <a:ea typeface="Calibri" panose="020F0502020204030204" pitchFamily="34" charset="0"/>
                <a:cs typeface="Times New Roman" panose="02020603050405020304" pitchFamily="18" charset="0"/>
              </a:rPr>
              <a:t>th</a:t>
            </a:r>
            <a:r>
              <a:rPr lang="en-US" sz="1400" dirty="0">
                <a:latin typeface="Arial" panose="020B0604020202020204" pitchFamily="34" charset="0"/>
                <a:ea typeface="Calibri" panose="020F0502020204030204" pitchFamily="34" charset="0"/>
                <a:cs typeface="Times New Roman" panose="02020603050405020304" pitchFamily="18" charset="0"/>
              </a:rPr>
              <a:t>, 2020.   He was hired in 1997.  Prior to </a:t>
            </a:r>
            <a:r>
              <a:rPr lang="en-US" sz="1400" dirty="0" smtClean="0">
                <a:latin typeface="Arial" panose="020B0604020202020204" pitchFamily="34" charset="0"/>
                <a:ea typeface="Calibri" panose="020F0502020204030204" pitchFamily="34" charset="0"/>
                <a:cs typeface="Times New Roman" panose="02020603050405020304" pitchFamily="18" charset="0"/>
              </a:rPr>
              <a:t>working with the KPD, he </a:t>
            </a:r>
            <a:r>
              <a:rPr lang="en-US" sz="1400" dirty="0">
                <a:latin typeface="Arial" panose="020B0604020202020204" pitchFamily="34" charset="0"/>
                <a:ea typeface="Calibri" panose="020F0502020204030204" pitchFamily="34" charset="0"/>
                <a:cs typeface="Times New Roman" panose="02020603050405020304" pitchFamily="18" charset="0"/>
              </a:rPr>
              <a:t>spent six years in the United States Air Force and was a jailer for the Concord Police Department.  During his 23-year career with Kensington PD he held the ranks of Police Officer, Sergeant, Master Sergeant, Interim Chief of Police, and Captain.  Rickey has received numerous letters of appreciation throughout his tenure and is well-known in the community.  We wish him the best in his retirement!  </a:t>
            </a:r>
          </a:p>
        </p:txBody>
      </p:sp>
      <p:sp>
        <p:nvSpPr>
          <p:cNvPr id="17" name="TextBox 16">
            <a:extLst>
              <a:ext uri="{FF2B5EF4-FFF2-40B4-BE49-F238E27FC236}">
                <a16:creationId xmlns:a16="http://schemas.microsoft.com/office/drawing/2014/main" id="{86D6F4C1-4B41-4427-A881-D408EC75550D}"/>
              </a:ext>
            </a:extLst>
          </p:cNvPr>
          <p:cNvSpPr txBox="1"/>
          <p:nvPr/>
        </p:nvSpPr>
        <p:spPr>
          <a:xfrm>
            <a:off x="653899" y="4825518"/>
            <a:ext cx="2406316" cy="707886"/>
          </a:xfrm>
          <a:prstGeom prst="rect">
            <a:avLst/>
          </a:prstGeom>
          <a:noFill/>
        </p:spPr>
        <p:txBody>
          <a:bodyPr wrap="square">
            <a:spAutoFit/>
          </a:bodyPr>
          <a:lstStyle/>
          <a:p>
            <a:pPr algn="ctr"/>
            <a:r>
              <a:rPr lang="en-US" sz="2000" b="1" dirty="0">
                <a:solidFill>
                  <a:schemeClr val="accent3">
                    <a:lumMod val="40000"/>
                    <a:lumOff val="60000"/>
                  </a:schemeClr>
                </a:solidFill>
              </a:rPr>
              <a:t>Detective Sergeant Amit Nath</a:t>
            </a:r>
          </a:p>
        </p:txBody>
      </p:sp>
      <p:sp>
        <p:nvSpPr>
          <p:cNvPr id="19" name="TextBox 18">
            <a:extLst>
              <a:ext uri="{FF2B5EF4-FFF2-40B4-BE49-F238E27FC236}">
                <a16:creationId xmlns:a16="http://schemas.microsoft.com/office/drawing/2014/main" id="{54A150F5-84DE-46B3-AAFF-5FEDD3F9B44E}"/>
              </a:ext>
            </a:extLst>
          </p:cNvPr>
          <p:cNvSpPr txBox="1"/>
          <p:nvPr/>
        </p:nvSpPr>
        <p:spPr>
          <a:xfrm>
            <a:off x="-698454" y="8781723"/>
            <a:ext cx="5155324" cy="400110"/>
          </a:xfrm>
          <a:prstGeom prst="rect">
            <a:avLst/>
          </a:prstGeom>
          <a:noFill/>
        </p:spPr>
        <p:txBody>
          <a:bodyPr wrap="square">
            <a:spAutoFit/>
          </a:bodyPr>
          <a:lstStyle/>
          <a:p>
            <a:pPr algn="ctr"/>
            <a:r>
              <a:rPr lang="en-US" sz="2000" b="1" dirty="0">
                <a:solidFill>
                  <a:schemeClr val="accent3">
                    <a:lumMod val="40000"/>
                    <a:lumOff val="60000"/>
                  </a:schemeClr>
                </a:solidFill>
              </a:rPr>
              <a:t>Captain Rickey Hull</a:t>
            </a:r>
          </a:p>
        </p:txBody>
      </p:sp>
      <p:pic>
        <p:nvPicPr>
          <p:cNvPr id="2" name="Picture 1">
            <a:extLst>
              <a:ext uri="{FF2B5EF4-FFF2-40B4-BE49-F238E27FC236}">
                <a16:creationId xmlns:a16="http://schemas.microsoft.com/office/drawing/2014/main" id="{A4BC3033-0012-4A59-A040-0A15ED8CB43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749154" y="5867040"/>
            <a:ext cx="2240280" cy="2770632"/>
          </a:xfrm>
          <a:prstGeom prst="rect">
            <a:avLst/>
          </a:prstGeom>
        </p:spPr>
      </p:pic>
      <p:sp>
        <p:nvSpPr>
          <p:cNvPr id="11" name="Rectangle 10">
            <a:extLst>
              <a:ext uri="{FF2B5EF4-FFF2-40B4-BE49-F238E27FC236}">
                <a16:creationId xmlns:a16="http://schemas.microsoft.com/office/drawing/2014/main" id="{EF78793A-CE87-43F1-839D-A29735115038}"/>
              </a:ext>
            </a:extLst>
          </p:cNvPr>
          <p:cNvSpPr/>
          <p:nvPr/>
        </p:nvSpPr>
        <p:spPr>
          <a:xfrm>
            <a:off x="228600" y="457200"/>
            <a:ext cx="914400" cy="100226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0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092964-F7F4-47EB-80B5-64E030BF7AF5}"/>
              </a:ext>
            </a:extLst>
          </p:cNvPr>
          <p:cNvSpPr txBox="1"/>
          <p:nvPr/>
        </p:nvSpPr>
        <p:spPr>
          <a:xfrm>
            <a:off x="457200" y="457200"/>
            <a:ext cx="6858000" cy="640080"/>
          </a:xfrm>
          <a:prstGeom prst="rect">
            <a:avLst/>
          </a:prstGeom>
          <a:noFill/>
        </p:spPr>
        <p:txBody>
          <a:bodyPr wrap="square" rtlCol="0">
            <a:spAutoFit/>
          </a:bodyPr>
          <a:lstStyle/>
          <a:p>
            <a:pPr algn="ctr"/>
            <a:r>
              <a:rPr lang="en-US" sz="3600" b="1" dirty="0">
                <a:solidFill>
                  <a:schemeClr val="accent3">
                    <a:lumMod val="40000"/>
                    <a:lumOff val="60000"/>
                  </a:schemeClr>
                </a:solidFill>
              </a:rPr>
              <a:t>Recognition and Awards</a:t>
            </a:r>
          </a:p>
        </p:txBody>
      </p:sp>
      <p:sp>
        <p:nvSpPr>
          <p:cNvPr id="3" name="TextBox 2">
            <a:extLst>
              <a:ext uri="{FF2B5EF4-FFF2-40B4-BE49-F238E27FC236}">
                <a16:creationId xmlns:a16="http://schemas.microsoft.com/office/drawing/2014/main" id="{132A24E5-E44E-4C63-BF32-8D9F8D9CA0E7}"/>
              </a:ext>
            </a:extLst>
          </p:cNvPr>
          <p:cNvSpPr txBox="1"/>
          <p:nvPr/>
        </p:nvSpPr>
        <p:spPr>
          <a:xfrm>
            <a:off x="838203" y="1359852"/>
            <a:ext cx="5943601" cy="2062103"/>
          </a:xfrm>
          <a:prstGeom prst="rect">
            <a:avLst/>
          </a:prstGeom>
          <a:noFill/>
        </p:spPr>
        <p:txBody>
          <a:bodyPr wrap="square" rtlCol="0">
            <a:spAutoFit/>
          </a:bodyPr>
          <a:lstStyle/>
          <a:p>
            <a:pPr algn="ctr"/>
            <a:r>
              <a:rPr lang="en-US" sz="2000" b="1" dirty="0">
                <a:solidFill>
                  <a:schemeClr val="accent3">
                    <a:lumMod val="40000"/>
                    <a:lumOff val="60000"/>
                  </a:schemeClr>
                </a:solidFill>
              </a:rPr>
              <a:t>Officer of the Year – Officer Brad Harms</a:t>
            </a:r>
            <a:r>
              <a:rPr lang="en-US" dirty="0"/>
              <a:t/>
            </a:r>
            <a:br>
              <a:rPr lang="en-US" dirty="0"/>
            </a:br>
            <a:endParaRPr lang="en-US" dirty="0"/>
          </a:p>
          <a:p>
            <a:pPr algn="just"/>
            <a:r>
              <a:rPr lang="en-US" dirty="0"/>
              <a:t>The recipient of this award is nominated by members of the department and submitted to the Chief of Police. The Officer must demonstrate </a:t>
            </a:r>
            <a:r>
              <a:rPr lang="en-US" dirty="0" smtClean="0"/>
              <a:t>consistent exemplary and sustained performance </a:t>
            </a:r>
            <a:r>
              <a:rPr lang="en-US" dirty="0"/>
              <a:t>throughout the </a:t>
            </a:r>
            <a:r>
              <a:rPr lang="en-US" dirty="0" smtClean="0"/>
              <a:t>year. </a:t>
            </a:r>
            <a:endParaRPr lang="en-US" dirty="0"/>
          </a:p>
          <a:p>
            <a:endParaRPr lang="en-US" dirty="0"/>
          </a:p>
        </p:txBody>
      </p:sp>
      <p:sp>
        <p:nvSpPr>
          <p:cNvPr id="4" name="TextBox 3">
            <a:extLst>
              <a:ext uri="{FF2B5EF4-FFF2-40B4-BE49-F238E27FC236}">
                <a16:creationId xmlns:a16="http://schemas.microsoft.com/office/drawing/2014/main" id="{6A8E745F-7A49-4233-96B6-A3255CA79111}"/>
              </a:ext>
            </a:extLst>
          </p:cNvPr>
          <p:cNvSpPr txBox="1"/>
          <p:nvPr/>
        </p:nvSpPr>
        <p:spPr>
          <a:xfrm>
            <a:off x="838199" y="3421954"/>
            <a:ext cx="6096002" cy="2339102"/>
          </a:xfrm>
          <a:prstGeom prst="rect">
            <a:avLst/>
          </a:prstGeom>
          <a:noFill/>
        </p:spPr>
        <p:txBody>
          <a:bodyPr wrap="square" rtlCol="0">
            <a:spAutoFit/>
          </a:bodyPr>
          <a:lstStyle/>
          <a:p>
            <a:pPr algn="ctr"/>
            <a:r>
              <a:rPr lang="en-US" sz="2000" b="1" dirty="0">
                <a:solidFill>
                  <a:schemeClr val="accent3">
                    <a:lumMod val="40000"/>
                    <a:lumOff val="60000"/>
                  </a:schemeClr>
                </a:solidFill>
              </a:rPr>
              <a:t>Leadership Award - Detective Sergeant Amit Nath</a:t>
            </a:r>
          </a:p>
          <a:p>
            <a:pPr algn="just"/>
            <a:r>
              <a:rPr lang="en-US" dirty="0"/>
              <a:t/>
            </a:r>
            <a:br>
              <a:rPr lang="en-US" dirty="0"/>
            </a:br>
            <a:r>
              <a:rPr lang="en-US" dirty="0"/>
              <a:t>This award is granted to any department staff for exemplary service, dedication, and leadership. It is awarded to those who perform their duties with dedicated professionalism, operational excellence, </a:t>
            </a:r>
            <a:r>
              <a:rPr lang="en-US" dirty="0" smtClean="0"/>
              <a:t>exhibit </a:t>
            </a:r>
            <a:r>
              <a:rPr lang="en-US" dirty="0"/>
              <a:t>zeal in their </a:t>
            </a:r>
            <a:r>
              <a:rPr lang="en-US" dirty="0" smtClean="0"/>
              <a:t>attitude</a:t>
            </a:r>
            <a:r>
              <a:rPr lang="en-US" dirty="0" smtClean="0"/>
              <a:t>, inspire </a:t>
            </a:r>
            <a:r>
              <a:rPr lang="en-US" dirty="0"/>
              <a:t>enthusiasm in their fellow </a:t>
            </a:r>
            <a:r>
              <a:rPr lang="en-US" dirty="0" smtClean="0"/>
              <a:t>colleagues, </a:t>
            </a:r>
            <a:r>
              <a:rPr lang="en-US" dirty="0"/>
              <a:t>and </a:t>
            </a:r>
            <a:r>
              <a:rPr lang="en-US" dirty="0" smtClean="0"/>
              <a:t>demonstrate </a:t>
            </a:r>
            <a:r>
              <a:rPr lang="en-US" dirty="0"/>
              <a:t>a </a:t>
            </a:r>
            <a:r>
              <a:rPr lang="en-US" dirty="0" smtClean="0"/>
              <a:t>sense </a:t>
            </a:r>
            <a:r>
              <a:rPr lang="en-US" dirty="0"/>
              <a:t>of community awareness. </a:t>
            </a:r>
          </a:p>
        </p:txBody>
      </p:sp>
      <p:sp>
        <p:nvSpPr>
          <p:cNvPr id="5" name="TextBox 4">
            <a:extLst>
              <a:ext uri="{FF2B5EF4-FFF2-40B4-BE49-F238E27FC236}">
                <a16:creationId xmlns:a16="http://schemas.microsoft.com/office/drawing/2014/main" id="{297A8179-8207-4FFF-9BDA-ADA8AFFDC5D8}"/>
              </a:ext>
            </a:extLst>
          </p:cNvPr>
          <p:cNvSpPr txBox="1"/>
          <p:nvPr/>
        </p:nvSpPr>
        <p:spPr>
          <a:xfrm>
            <a:off x="838200" y="5761058"/>
            <a:ext cx="6172200" cy="2985433"/>
          </a:xfrm>
          <a:prstGeom prst="rect">
            <a:avLst/>
          </a:prstGeom>
          <a:noFill/>
        </p:spPr>
        <p:txBody>
          <a:bodyPr wrap="square" rtlCol="0">
            <a:spAutoFit/>
          </a:bodyPr>
          <a:lstStyle/>
          <a:p>
            <a:pPr algn="ctr"/>
            <a:endParaRPr lang="en-US" sz="2000" b="1" dirty="0">
              <a:solidFill>
                <a:schemeClr val="accent3">
                  <a:lumMod val="40000"/>
                  <a:lumOff val="60000"/>
                </a:schemeClr>
              </a:solidFill>
            </a:endParaRPr>
          </a:p>
          <a:p>
            <a:pPr algn="ctr"/>
            <a:r>
              <a:rPr lang="en-US" sz="2000" b="1" dirty="0">
                <a:solidFill>
                  <a:schemeClr val="accent3">
                    <a:lumMod val="40000"/>
                    <a:lumOff val="60000"/>
                  </a:schemeClr>
                </a:solidFill>
              </a:rPr>
              <a:t>Chief’s Award </a:t>
            </a:r>
          </a:p>
          <a:p>
            <a:pPr algn="ctr"/>
            <a:r>
              <a:rPr lang="en-US" sz="2000" b="1" dirty="0">
                <a:solidFill>
                  <a:schemeClr val="accent3">
                    <a:lumMod val="40000"/>
                    <a:lumOff val="60000"/>
                  </a:schemeClr>
                </a:solidFill>
              </a:rPr>
              <a:t>Officer Tamiko Fodor</a:t>
            </a:r>
          </a:p>
          <a:p>
            <a:pPr algn="ctr"/>
            <a:r>
              <a:rPr lang="en-US" sz="2000" b="1" dirty="0">
                <a:solidFill>
                  <a:schemeClr val="accent3">
                    <a:lumMod val="40000"/>
                    <a:lumOff val="60000"/>
                  </a:schemeClr>
                </a:solidFill>
              </a:rPr>
              <a:t>&amp;</a:t>
            </a:r>
            <a:r>
              <a:rPr lang="en-US" dirty="0">
                <a:solidFill>
                  <a:schemeClr val="accent3">
                    <a:lumMod val="40000"/>
                    <a:lumOff val="60000"/>
                  </a:schemeClr>
                </a:solidFill>
              </a:rPr>
              <a:t/>
            </a:r>
            <a:br>
              <a:rPr lang="en-US" dirty="0">
                <a:solidFill>
                  <a:schemeClr val="accent3">
                    <a:lumMod val="40000"/>
                    <a:lumOff val="60000"/>
                  </a:schemeClr>
                </a:solidFill>
              </a:rPr>
            </a:br>
            <a:r>
              <a:rPr lang="en-US" b="1" dirty="0">
                <a:solidFill>
                  <a:schemeClr val="accent3">
                    <a:lumMod val="40000"/>
                    <a:lumOff val="60000"/>
                  </a:schemeClr>
                </a:solidFill>
              </a:rPr>
              <a:t>Officer Roy Bang</a:t>
            </a:r>
          </a:p>
          <a:p>
            <a:pPr algn="ctr"/>
            <a:endParaRPr lang="en-US" dirty="0"/>
          </a:p>
          <a:p>
            <a:pPr algn="just"/>
            <a:r>
              <a:rPr lang="en-US" dirty="0"/>
              <a:t>The Chief’s award is granted by the Chief of Police to an employee who significantly contributes to and assists the Chief of Police in achieving the overall goals and objectives of the </a:t>
            </a:r>
            <a:r>
              <a:rPr lang="en-US" dirty="0" smtClean="0"/>
              <a:t>Police </a:t>
            </a:r>
            <a:r>
              <a:rPr lang="en-US" dirty="0"/>
              <a:t>D</a:t>
            </a:r>
            <a:r>
              <a:rPr lang="en-US" dirty="0" smtClean="0"/>
              <a:t>epartment</a:t>
            </a:r>
            <a:r>
              <a:rPr lang="en-US" dirty="0"/>
              <a:t>.</a:t>
            </a:r>
          </a:p>
        </p:txBody>
      </p:sp>
      <p:sp>
        <p:nvSpPr>
          <p:cNvPr id="6" name="TextBox 5">
            <a:extLst>
              <a:ext uri="{FF2B5EF4-FFF2-40B4-BE49-F238E27FC236}">
                <a16:creationId xmlns:a16="http://schemas.microsoft.com/office/drawing/2014/main" id="{C3355A11-D8C9-4379-BD83-8A58E11CCB25}"/>
              </a:ext>
            </a:extLst>
          </p:cNvPr>
          <p:cNvSpPr txBox="1"/>
          <p:nvPr/>
        </p:nvSpPr>
        <p:spPr>
          <a:xfrm>
            <a:off x="838200" y="7538486"/>
            <a:ext cx="6172200" cy="1018356"/>
          </a:xfrm>
          <a:prstGeom prst="rect">
            <a:avLst/>
          </a:prstGeom>
          <a:noFill/>
        </p:spPr>
        <p:txBody>
          <a:bodyPr wrap="square" rtlCol="0">
            <a:spAutoFit/>
          </a:bodyPr>
          <a:lstStyle/>
          <a:p>
            <a:pPr algn="ctr"/>
            <a:r>
              <a:rPr lang="en-US" dirty="0"/>
              <a:t/>
            </a:r>
            <a:br>
              <a:rPr lang="en-US" dirty="0"/>
            </a:br>
            <a:endParaRPr lang="en-US" dirty="0"/>
          </a:p>
          <a:p>
            <a:endParaRPr lang="en-US" dirty="0"/>
          </a:p>
        </p:txBody>
      </p:sp>
      <p:sp>
        <p:nvSpPr>
          <p:cNvPr id="9" name="Rectangle 8">
            <a:extLst>
              <a:ext uri="{FF2B5EF4-FFF2-40B4-BE49-F238E27FC236}">
                <a16:creationId xmlns:a16="http://schemas.microsoft.com/office/drawing/2014/main" id="{88EEDC80-2C8B-4F40-A4A3-B9633FFCD1F9}"/>
              </a:ext>
            </a:extLst>
          </p:cNvPr>
          <p:cNvSpPr/>
          <p:nvPr/>
        </p:nvSpPr>
        <p:spPr>
          <a:xfrm>
            <a:off x="228600" y="457200"/>
            <a:ext cx="914400" cy="100226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17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power saw&#10;&#10;Description automatically generated">
            <a:extLst>
              <a:ext uri="{FF2B5EF4-FFF2-40B4-BE49-F238E27FC236}">
                <a16:creationId xmlns:a16="http://schemas.microsoft.com/office/drawing/2014/main" id="{53F8A5F2-E309-4A02-BEA3-F82C24FABA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84908" y="5384409"/>
            <a:ext cx="4188036" cy="3141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icture containing text, tree, outdoor, sign&#10;&#10;Description automatically generated">
            <a:extLst>
              <a:ext uri="{FF2B5EF4-FFF2-40B4-BE49-F238E27FC236}">
                <a16:creationId xmlns:a16="http://schemas.microsoft.com/office/drawing/2014/main" id="{027395A5-E303-421A-BBB7-3237B6CEC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62183" y="5672419"/>
            <a:ext cx="3496239" cy="2209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B48DD212-9827-486A-8643-0C6CA669D46C}"/>
              </a:ext>
            </a:extLst>
          </p:cNvPr>
          <p:cNvSpPr txBox="1"/>
          <p:nvPr/>
        </p:nvSpPr>
        <p:spPr>
          <a:xfrm>
            <a:off x="457200" y="457200"/>
            <a:ext cx="6858000" cy="640080"/>
          </a:xfrm>
          <a:prstGeom prst="rect">
            <a:avLst/>
          </a:prstGeom>
          <a:noFill/>
        </p:spPr>
        <p:txBody>
          <a:bodyPr wrap="square" rtlCol="0">
            <a:spAutoFit/>
          </a:bodyPr>
          <a:lstStyle/>
          <a:p>
            <a:pPr algn="ctr"/>
            <a:r>
              <a:rPr lang="en-US" sz="3600" b="1" dirty="0">
                <a:solidFill>
                  <a:schemeClr val="accent3">
                    <a:lumMod val="40000"/>
                    <a:lumOff val="60000"/>
                  </a:schemeClr>
                </a:solidFill>
              </a:rPr>
              <a:t>Kensington Evacuation</a:t>
            </a:r>
          </a:p>
        </p:txBody>
      </p:sp>
      <p:sp>
        <p:nvSpPr>
          <p:cNvPr id="7" name="TextBox 6">
            <a:extLst>
              <a:ext uri="{FF2B5EF4-FFF2-40B4-BE49-F238E27FC236}">
                <a16:creationId xmlns:a16="http://schemas.microsoft.com/office/drawing/2014/main" id="{A052348F-2C3D-42D6-A0D9-B752B48CCE44}"/>
              </a:ext>
            </a:extLst>
          </p:cNvPr>
          <p:cNvSpPr txBox="1"/>
          <p:nvPr/>
        </p:nvSpPr>
        <p:spPr>
          <a:xfrm>
            <a:off x="685800" y="1649898"/>
            <a:ext cx="6400800" cy="3139321"/>
          </a:xfrm>
          <a:prstGeom prst="rect">
            <a:avLst/>
          </a:prstGeom>
          <a:noFill/>
        </p:spPr>
        <p:txBody>
          <a:bodyPr wrap="square" rtlCol="0">
            <a:spAutoFit/>
          </a:bodyPr>
          <a:lstStyle/>
          <a:p>
            <a:pPr algn="just"/>
            <a:r>
              <a:rPr lang="en-US" dirty="0"/>
              <a:t>With the dangers of wildfires in California, Kensington PD is working hard </a:t>
            </a:r>
            <a:r>
              <a:rPr lang="en-US" dirty="0" smtClean="0"/>
              <a:t>to prepare the District and community</a:t>
            </a:r>
            <a:r>
              <a:rPr lang="en-US" dirty="0" smtClean="0"/>
              <a:t>. </a:t>
            </a:r>
            <a:r>
              <a:rPr lang="en-US" dirty="0"/>
              <a:t>This past year, Officer Brad Harms worked closely with Sunset View </a:t>
            </a:r>
            <a:r>
              <a:rPr lang="en-US" dirty="0" smtClean="0"/>
              <a:t>Cemetery as part of these preparation efforts. </a:t>
            </a:r>
            <a:endParaRPr lang="en-US" dirty="0"/>
          </a:p>
          <a:p>
            <a:pPr algn="just"/>
            <a:endParaRPr lang="en-US" dirty="0"/>
          </a:p>
          <a:p>
            <a:pPr algn="just"/>
            <a:r>
              <a:rPr lang="en-US" dirty="0"/>
              <a:t>During an emergency </a:t>
            </a:r>
            <a:r>
              <a:rPr lang="en-US" dirty="0" smtClean="0"/>
              <a:t>and should an evacuation be necessary</a:t>
            </a:r>
            <a:r>
              <a:rPr lang="en-US" dirty="0" smtClean="0"/>
              <a:t>, </a:t>
            </a:r>
            <a:r>
              <a:rPr lang="en-US" dirty="0"/>
              <a:t>Sunset View Cemetery will provide access </a:t>
            </a:r>
            <a:r>
              <a:rPr lang="en-US" dirty="0" smtClean="0"/>
              <a:t>to and through the cemetery at </a:t>
            </a:r>
            <a:r>
              <a:rPr lang="en-US" dirty="0"/>
              <a:t>Sunset Drive and Franciscan Way </a:t>
            </a:r>
            <a:r>
              <a:rPr lang="en-US" dirty="0" smtClean="0"/>
              <a:t>offering an additional evacuation route for residents. </a:t>
            </a:r>
            <a:r>
              <a:rPr lang="en-US" dirty="0" smtClean="0"/>
              <a:t>Adding this evacuation route will reduce traffic congestion by 30% in the event of an emergency. </a:t>
            </a:r>
            <a:r>
              <a:rPr lang="en-US" dirty="0" smtClean="0"/>
              <a:t> </a:t>
            </a:r>
            <a:endParaRPr lang="en-US" dirty="0"/>
          </a:p>
        </p:txBody>
      </p:sp>
      <p:sp>
        <p:nvSpPr>
          <p:cNvPr id="4" name="Rectangle 3"/>
          <p:cNvSpPr/>
          <p:nvPr/>
        </p:nvSpPr>
        <p:spPr>
          <a:xfrm>
            <a:off x="475855" y="8610600"/>
            <a:ext cx="5867400" cy="584775"/>
          </a:xfrm>
          <a:prstGeom prst="rect">
            <a:avLst/>
          </a:prstGeom>
        </p:spPr>
        <p:txBody>
          <a:bodyPr wrap="square">
            <a:spAutoFit/>
          </a:bodyPr>
          <a:lstStyle/>
          <a:p>
            <a:r>
              <a:rPr lang="en-US" sz="1600" i="1" dirty="0" smtClean="0"/>
              <a:t>Interim </a:t>
            </a:r>
            <a:r>
              <a:rPr lang="en-US" sz="1600" i="1" dirty="0"/>
              <a:t>Chief </a:t>
            </a:r>
            <a:r>
              <a:rPr lang="en-US" sz="1600" i="1" dirty="0" smtClean="0"/>
              <a:t>of Police Schuld, Officer Harms and Sgt. Nath installing </a:t>
            </a:r>
            <a:br>
              <a:rPr lang="en-US" sz="1600" i="1" dirty="0" smtClean="0"/>
            </a:br>
            <a:r>
              <a:rPr lang="en-US" sz="1600" i="1" dirty="0" smtClean="0"/>
              <a:t>evacuation </a:t>
            </a:r>
            <a:r>
              <a:rPr lang="en-US" sz="1600" i="1" dirty="0"/>
              <a:t>signs.</a:t>
            </a:r>
            <a:endParaRPr lang="en-US" sz="1600" i="1" dirty="0"/>
          </a:p>
        </p:txBody>
      </p:sp>
    </p:spTree>
    <p:extLst>
      <p:ext uri="{BB962C8B-B14F-4D97-AF65-F5344CB8AC3E}">
        <p14:creationId xmlns:p14="http://schemas.microsoft.com/office/powerpoint/2010/main" val="415162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F8005A-8607-42CC-B2C7-4E2645C6A7C4}"/>
              </a:ext>
            </a:extLst>
          </p:cNvPr>
          <p:cNvSpPr txBox="1"/>
          <p:nvPr/>
        </p:nvSpPr>
        <p:spPr>
          <a:xfrm>
            <a:off x="457200" y="457200"/>
            <a:ext cx="6858000" cy="9371796"/>
          </a:xfrm>
          <a:prstGeom prst="rect">
            <a:avLst/>
          </a:prstGeom>
          <a:noFill/>
        </p:spPr>
        <p:txBody>
          <a:bodyPr wrap="square">
            <a:spAutoFit/>
          </a:bodyPr>
          <a:lstStyle/>
          <a:p>
            <a:pPr algn="ctr"/>
            <a:r>
              <a:rPr lang="en-US" sz="3600" b="1" dirty="0" smtClean="0">
                <a:solidFill>
                  <a:schemeClr val="accent3">
                    <a:lumMod val="40000"/>
                    <a:lumOff val="60000"/>
                  </a:schemeClr>
                </a:solidFill>
                <a:ea typeface="Calibri" panose="020F0502020204030204" pitchFamily="34" charset="0"/>
                <a:cs typeface="Times New Roman" panose="02020603050405020304" pitchFamily="18" charset="0"/>
              </a:rPr>
              <a:t>2021 GOALS &amp; OBJECTIVES</a:t>
            </a:r>
            <a:endParaRPr lang="en-US" sz="3600" b="1" dirty="0">
              <a:solidFill>
                <a:schemeClr val="accent3">
                  <a:lumMod val="40000"/>
                  <a:lumOff val="60000"/>
                </a:schemeClr>
              </a:solidFill>
              <a:ea typeface="Calibri" panose="020F0502020204030204" pitchFamily="34" charset="0"/>
              <a:cs typeface="Times New Roman" panose="02020603050405020304" pitchFamily="18" charset="0"/>
            </a:endParaRPr>
          </a:p>
          <a:p>
            <a:pPr algn="ctr"/>
            <a:endParaRPr lang="en-US" sz="2600" b="1" dirty="0">
              <a:latin typeface="Arial" panose="020B0604020202020204" pitchFamily="34" charset="0"/>
              <a:ea typeface="Calibri" panose="020F0502020204030204" pitchFamily="34" charset="0"/>
              <a:cs typeface="Times New Roman" panose="02020603050405020304" pitchFamily="18" charset="0"/>
            </a:endParaRPr>
          </a:p>
          <a:p>
            <a:pPr algn="ct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nSpc>
                <a:spcPct val="150000"/>
              </a:lnSpc>
              <a:buFont typeface="Wingdings" panose="05000000000000000000" pitchFamily="2" charset="2"/>
              <a:buChar char="§"/>
            </a:pPr>
            <a:r>
              <a:rPr lang="en-US" dirty="0" smtClean="0">
                <a:latin typeface="Arial" panose="020B0604020202020204" pitchFamily="34" charset="0"/>
                <a:ea typeface="Calibri" panose="020F0502020204030204" pitchFamily="34" charset="0"/>
                <a:cs typeface="Times New Roman" panose="02020603050405020304" pitchFamily="18" charset="0"/>
              </a:rPr>
              <a:t>Develop a formal</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Community Outreach </a:t>
            </a:r>
            <a:r>
              <a:rPr lang="en-US" dirty="0" smtClean="0">
                <a:latin typeface="Arial" panose="020B0604020202020204" pitchFamily="34" charset="0"/>
                <a:ea typeface="Calibri" panose="020F0502020204030204" pitchFamily="34" charset="0"/>
                <a:cs typeface="Times New Roman" panose="02020603050405020304" pitchFamily="18" charset="0"/>
              </a:rPr>
              <a:t>Plan.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Wingdings" panose="05000000000000000000" pitchFamily="2"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nSpc>
                <a:spcPct val="150000"/>
              </a:lnSpc>
              <a:buFont typeface="Wingdings" panose="05000000000000000000" pitchFamily="2" charset="2"/>
              <a:buChar char="§"/>
            </a:pPr>
            <a:r>
              <a:rPr lang="en-US" dirty="0">
                <a:latin typeface="Arial" panose="020B0604020202020204" pitchFamily="34" charset="0"/>
                <a:ea typeface="Calibri" panose="020F0502020204030204" pitchFamily="34" charset="0"/>
                <a:cs typeface="Times New Roman" panose="02020603050405020304" pitchFamily="18" charset="0"/>
              </a:rPr>
              <a:t>Initiate </a:t>
            </a:r>
            <a:r>
              <a:rPr lang="en-US" dirty="0" smtClean="0">
                <a:latin typeface="Arial" panose="020B0604020202020204" pitchFamily="34" charset="0"/>
                <a:ea typeface="Calibri" panose="020F0502020204030204" pitchFamily="34" charset="0"/>
                <a:cs typeface="Times New Roman" panose="02020603050405020304" pitchFamily="18" charset="0"/>
              </a:rPr>
              <a:t>the process </a:t>
            </a:r>
            <a:r>
              <a:rPr lang="en-US" dirty="0">
                <a:latin typeface="Arial" panose="020B0604020202020204" pitchFamily="34" charset="0"/>
                <a:ea typeface="Calibri" panose="020F0502020204030204" pitchFamily="34" charset="0"/>
                <a:cs typeface="Times New Roman" panose="02020603050405020304" pitchFamily="18" charset="0"/>
              </a:rPr>
              <a:t>for Kensington PD to become certified through the Commission on Accreditation for Law Enforcement (CALEA</a:t>
            </a:r>
            <a:r>
              <a:rPr lang="en-US" dirty="0" smtClean="0">
                <a:latin typeface="Arial" panose="020B060402020202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Wingdings" panose="05000000000000000000" pitchFamily="2"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nSpc>
                <a:spcPct val="150000"/>
              </a:lnSpc>
              <a:buFont typeface="Wingdings" panose="05000000000000000000" pitchFamily="2" charset="2"/>
              <a:buChar char="§"/>
            </a:pPr>
            <a:r>
              <a:rPr lang="en-US" dirty="0">
                <a:latin typeface="Arial" panose="020B0604020202020204" pitchFamily="34" charset="0"/>
                <a:ea typeface="Calibri" panose="020F0502020204030204" pitchFamily="34" charset="0"/>
                <a:cs typeface="Times New Roman" panose="02020603050405020304" pitchFamily="18" charset="0"/>
              </a:rPr>
              <a:t>Initiate a long-term Strategic Planning </a:t>
            </a:r>
            <a:r>
              <a:rPr lang="en-US" dirty="0" smtClean="0">
                <a:latin typeface="Arial" panose="020B0604020202020204" pitchFamily="34" charset="0"/>
                <a:ea typeface="Calibri" panose="020F0502020204030204" pitchFamily="34" charset="0"/>
                <a:cs typeface="Times New Roman" panose="02020603050405020304" pitchFamily="18" charset="0"/>
              </a:rPr>
              <a:t>Process, which will include </a:t>
            </a:r>
            <a:r>
              <a:rPr lang="en-US" dirty="0">
                <a:latin typeface="Arial" panose="020B0604020202020204" pitchFamily="34" charset="0"/>
                <a:ea typeface="Calibri" panose="020F0502020204030204" pitchFamily="34" charset="0"/>
                <a:cs typeface="Times New Roman" panose="02020603050405020304" pitchFamily="18" charset="0"/>
              </a:rPr>
              <a:t>input </a:t>
            </a:r>
            <a:r>
              <a:rPr lang="en-US" dirty="0" smtClean="0">
                <a:latin typeface="Arial" panose="020B0604020202020204" pitchFamily="34" charset="0"/>
                <a:ea typeface="Calibri" panose="020F0502020204030204" pitchFamily="34" charset="0"/>
                <a:cs typeface="Times New Roman" panose="02020603050405020304" pitchFamily="18" charset="0"/>
              </a:rPr>
              <a:t>from the </a:t>
            </a:r>
            <a:r>
              <a:rPr lang="en-US" dirty="0">
                <a:latin typeface="Arial" panose="020B0604020202020204" pitchFamily="34" charset="0"/>
                <a:ea typeface="Calibri" panose="020F0502020204030204" pitchFamily="34" charset="0"/>
                <a:cs typeface="Times New Roman" panose="02020603050405020304" pitchFamily="18" charset="0"/>
              </a:rPr>
              <a:t>Community, Board, and </a:t>
            </a:r>
            <a:r>
              <a:rPr lang="en-US" dirty="0" smtClean="0">
                <a:latin typeface="Arial" panose="020B0604020202020204" pitchFamily="34" charset="0"/>
                <a:ea typeface="Calibri" panose="020F0502020204030204" pitchFamily="34" charset="0"/>
                <a:cs typeface="Times New Roman" panose="02020603050405020304" pitchFamily="18" charset="0"/>
              </a:rPr>
              <a:t>Employees.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Wingdings" panose="05000000000000000000" pitchFamily="2"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nSpc>
                <a:spcPct val="150000"/>
              </a:lnSpc>
              <a:buFont typeface="Wingdings" panose="05000000000000000000" pitchFamily="2" charset="2"/>
              <a:buChar char="§"/>
            </a:pPr>
            <a:r>
              <a:rPr lang="en-US" dirty="0">
                <a:latin typeface="Arial" panose="020B0604020202020204" pitchFamily="34" charset="0"/>
                <a:ea typeface="Calibri" panose="020F0502020204030204" pitchFamily="34" charset="0"/>
                <a:cs typeface="Times New Roman" panose="02020603050405020304" pitchFamily="18" charset="0"/>
              </a:rPr>
              <a:t>Improve </a:t>
            </a:r>
            <a:r>
              <a:rPr lang="en-US" dirty="0" smtClean="0">
                <a:latin typeface="Arial" panose="020B0604020202020204" pitchFamily="34" charset="0"/>
                <a:ea typeface="Calibri" panose="020F0502020204030204" pitchFamily="34" charset="0"/>
                <a:cs typeface="Times New Roman" panose="02020603050405020304" pitchFamily="18" charset="0"/>
              </a:rPr>
              <a:t>preparedness and professionalism </a:t>
            </a:r>
            <a:r>
              <a:rPr lang="en-US" dirty="0">
                <a:latin typeface="Arial" panose="020B0604020202020204" pitchFamily="34" charset="0"/>
                <a:ea typeface="Calibri" panose="020F0502020204030204" pitchFamily="34" charset="0"/>
                <a:cs typeface="Times New Roman" panose="02020603050405020304" pitchFamily="18" charset="0"/>
              </a:rPr>
              <a:t>by increasing </a:t>
            </a:r>
            <a:r>
              <a:rPr lang="en-US" dirty="0" smtClean="0">
                <a:latin typeface="Arial" panose="020B0604020202020204" pitchFamily="34" charset="0"/>
                <a:ea typeface="Calibri" panose="020F0502020204030204" pitchFamily="34" charset="0"/>
                <a:cs typeface="Times New Roman" panose="02020603050405020304" pitchFamily="18" charset="0"/>
              </a:rPr>
              <a:t>training.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Wingdings" panose="05000000000000000000" pitchFamily="2"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nSpc>
                <a:spcPct val="150000"/>
              </a:lnSpc>
              <a:buFont typeface="Wingdings" panose="05000000000000000000" pitchFamily="2" charset="2"/>
              <a:buChar char="§"/>
            </a:pPr>
            <a:r>
              <a:rPr lang="en-US" dirty="0">
                <a:latin typeface="Arial" panose="020B0604020202020204" pitchFamily="34" charset="0"/>
                <a:ea typeface="Calibri" panose="020F0502020204030204" pitchFamily="34" charset="0"/>
                <a:cs typeface="Times New Roman" panose="02020603050405020304" pitchFamily="18" charset="0"/>
              </a:rPr>
              <a:t>Complete a </a:t>
            </a:r>
            <a:r>
              <a:rPr lang="en-US" dirty="0" smtClean="0">
                <a:latin typeface="Arial" panose="020B0604020202020204" pitchFamily="34" charset="0"/>
                <a:ea typeface="Calibri" panose="020F0502020204030204" pitchFamily="34" charset="0"/>
                <a:cs typeface="Times New Roman" panose="02020603050405020304" pitchFamily="18" charset="0"/>
              </a:rPr>
              <a:t>department-wide </a:t>
            </a:r>
            <a:r>
              <a:rPr lang="en-US" dirty="0">
                <a:latin typeface="Arial" panose="020B0604020202020204" pitchFamily="34" charset="0"/>
                <a:ea typeface="Calibri" panose="020F0502020204030204" pitchFamily="34" charset="0"/>
                <a:cs typeface="Times New Roman" panose="02020603050405020304" pitchFamily="18" charset="0"/>
              </a:rPr>
              <a:t>Team Building Workshop professionally </a:t>
            </a:r>
            <a:r>
              <a:rPr lang="en-US" dirty="0" smtClean="0">
                <a:latin typeface="Arial" panose="020B0604020202020204" pitchFamily="34" charset="0"/>
                <a:ea typeface="Calibri" panose="020F0502020204030204" pitchFamily="34" charset="0"/>
                <a:cs typeface="Times New Roman" panose="02020603050405020304" pitchFamily="18" charset="0"/>
              </a:rPr>
              <a:t>facilitated</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by P.O.S.T.</a:t>
            </a:r>
          </a:p>
          <a:p>
            <a:pPr marL="285750" indent="-285750">
              <a:lnSpc>
                <a:spcPct val="150000"/>
              </a:lnSpc>
              <a:buFont typeface="Wingdings" panose="05000000000000000000" pitchFamily="2"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nSpc>
                <a:spcPct val="150000"/>
              </a:lnSpc>
              <a:buFont typeface="Wingdings" panose="05000000000000000000" pitchFamily="2" charset="2"/>
              <a:buChar char="§"/>
            </a:pPr>
            <a:r>
              <a:rPr lang="en-US" dirty="0">
                <a:latin typeface="Arial" panose="020B0604020202020204" pitchFamily="34" charset="0"/>
                <a:ea typeface="Calibri" panose="020F0502020204030204" pitchFamily="34" charset="0"/>
                <a:cs typeface="Times New Roman" panose="02020603050405020304" pitchFamily="18" charset="0"/>
              </a:rPr>
              <a:t>Increase </a:t>
            </a:r>
            <a:r>
              <a:rPr lang="en-US" dirty="0" smtClean="0">
                <a:latin typeface="Arial" panose="020B0604020202020204" pitchFamily="34" charset="0"/>
                <a:ea typeface="Calibri" panose="020F0502020204030204" pitchFamily="34" charset="0"/>
                <a:cs typeface="Times New Roman" panose="02020603050405020304" pitchFamily="18" charset="0"/>
              </a:rPr>
              <a:t>the use </a:t>
            </a:r>
            <a:r>
              <a:rPr lang="en-US" dirty="0">
                <a:latin typeface="Arial" panose="020B0604020202020204" pitchFamily="34" charset="0"/>
                <a:ea typeface="Calibri" panose="020F0502020204030204" pitchFamily="34" charset="0"/>
                <a:cs typeface="Times New Roman" panose="02020603050405020304" pitchFamily="18" charset="0"/>
              </a:rPr>
              <a:t>of technology to improve </a:t>
            </a:r>
            <a:r>
              <a:rPr lang="en-US" dirty="0" smtClean="0">
                <a:latin typeface="Arial" panose="020B0604020202020204" pitchFamily="34" charset="0"/>
                <a:ea typeface="Calibri" panose="020F0502020204030204" pitchFamily="34" charset="0"/>
                <a:cs typeface="Times New Roman" panose="02020603050405020304" pitchFamily="18" charset="0"/>
              </a:rPr>
              <a:t>service delivery </a:t>
            </a:r>
            <a:br>
              <a:rPr lang="en-US" dirty="0" smtClean="0">
                <a:latin typeface="Arial" panose="020B0604020202020204" pitchFamily="34" charset="0"/>
                <a:ea typeface="Calibri" panose="020F0502020204030204" pitchFamily="34" charset="0"/>
                <a:cs typeface="Times New Roman" panose="02020603050405020304" pitchFamily="18" charset="0"/>
              </a:rPr>
            </a:br>
            <a:r>
              <a:rPr lang="en-US" dirty="0" smtClean="0">
                <a:latin typeface="Arial" panose="020B0604020202020204" pitchFamily="34" charset="0"/>
                <a:ea typeface="Calibri" panose="020F0502020204030204" pitchFamily="34" charset="0"/>
                <a:cs typeface="Times New Roman" panose="02020603050405020304" pitchFamily="18" charset="0"/>
              </a:rPr>
              <a:t>and efficiency.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buFont typeface="Wingdings" panose="05000000000000000000" pitchFamily="2" charset="2"/>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3" indent="-342903">
              <a:lnSpc>
                <a:spcPct val="150000"/>
              </a:lnSpc>
              <a:buFont typeface="Wingdings" panose="05000000000000000000" pitchFamily="2" charset="2"/>
              <a:buChar char="§"/>
            </a:pPr>
            <a:r>
              <a:rPr lang="en-US" dirty="0" smtClean="0">
                <a:latin typeface="Arial" panose="020B0604020202020204" pitchFamily="34" charset="0"/>
                <a:ea typeface="Calibri" panose="020F0502020204030204" pitchFamily="34" charset="0"/>
                <a:cs typeface="Times New Roman" panose="02020603050405020304" pitchFamily="18" charset="0"/>
              </a:rPr>
              <a:t>Institute S</a:t>
            </a:r>
            <a:r>
              <a:rPr lang="en-US" dirty="0" smtClean="0">
                <a:latin typeface="Arial" panose="020B0604020202020204" pitchFamily="34" charset="0"/>
                <a:ea typeface="Calibri" panose="020F0502020204030204" pitchFamily="34" charset="0"/>
                <a:cs typeface="Times New Roman" panose="02020603050405020304" pitchFamily="18" charset="0"/>
              </a:rPr>
              <a:t>uccession </a:t>
            </a:r>
            <a:r>
              <a:rPr lang="en-US" dirty="0">
                <a:latin typeface="Arial" panose="020B0604020202020204" pitchFamily="34" charset="0"/>
                <a:ea typeface="Calibri" panose="020F0502020204030204" pitchFamily="34" charset="0"/>
                <a:cs typeface="Times New Roman" panose="02020603050405020304" pitchFamily="18" charset="0"/>
              </a:rPr>
              <a:t>Planning for future department </a:t>
            </a:r>
            <a:r>
              <a:rPr lang="en-US" dirty="0" smtClean="0">
                <a:latin typeface="Arial" panose="020B0604020202020204" pitchFamily="34" charset="0"/>
                <a:ea typeface="Calibri" panose="020F0502020204030204" pitchFamily="34" charset="0"/>
                <a:cs typeface="Times New Roman" panose="02020603050405020304" pitchFamily="18" charset="0"/>
              </a:rPr>
              <a:t>leadership.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283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FD72E6-D9C7-41D5-B7B8-E2AA767C4076}"/>
              </a:ext>
            </a:extLst>
          </p:cNvPr>
          <p:cNvSpPr/>
          <p:nvPr/>
        </p:nvSpPr>
        <p:spPr>
          <a:xfrm>
            <a:off x="457200" y="457200"/>
            <a:ext cx="6858000" cy="914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57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B1986C-A07D-48A0-9937-F5F58C3CBBD4}"/>
              </a:ext>
            </a:extLst>
          </p:cNvPr>
          <p:cNvSpPr txBox="1"/>
          <p:nvPr/>
        </p:nvSpPr>
        <p:spPr>
          <a:xfrm>
            <a:off x="2057400" y="8197970"/>
            <a:ext cx="3657600" cy="13270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217 Arlington Ave</a:t>
            </a:r>
          </a:p>
          <a:p>
            <a:pPr algn="ctr"/>
            <a:r>
              <a:rPr lang="en-US" dirty="0">
                <a:latin typeface="Arial" panose="020B0604020202020204" pitchFamily="34" charset="0"/>
                <a:cs typeface="Arial" panose="020B0604020202020204" pitchFamily="34" charset="0"/>
              </a:rPr>
              <a:t>Kensington, CA 94707</a:t>
            </a:r>
          </a:p>
          <a:p>
            <a:pPr algn="ctr"/>
            <a:r>
              <a:rPr lang="en-US" dirty="0">
                <a:latin typeface="Arial" panose="020B0604020202020204" pitchFamily="34" charset="0"/>
                <a:cs typeface="Arial" panose="020B0604020202020204" pitchFamily="34" charset="0"/>
              </a:rPr>
              <a:t>Main Office: (510) 526-4141</a:t>
            </a:r>
          </a:p>
          <a:p>
            <a:pPr algn="ctr"/>
            <a:r>
              <a:rPr lang="en-US" dirty="0">
                <a:latin typeface="Arial" panose="020B0604020202020204" pitchFamily="34" charset="0"/>
                <a:cs typeface="Arial" panose="020B0604020202020204" pitchFamily="34" charset="0"/>
              </a:rPr>
              <a:t>Dispatch: (510) 525-7573</a:t>
            </a:r>
          </a:p>
        </p:txBody>
      </p:sp>
      <p:pic>
        <p:nvPicPr>
          <p:cNvPr id="3" name="Picture 2" descr="A group of police officers&#10;&#10;Description automatically generated with medium confidence">
            <a:extLst>
              <a:ext uri="{FF2B5EF4-FFF2-40B4-BE49-F238E27FC236}">
                <a16:creationId xmlns:a16="http://schemas.microsoft.com/office/drawing/2014/main" id="{DDA17AFF-15BF-4B17-AFD8-BF0BA4A44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628900"/>
            <a:ext cx="6858000" cy="5143500"/>
          </a:xfrm>
          <a:prstGeom prst="rect">
            <a:avLst/>
          </a:prstGeom>
          <a:ln w="228600" cap="sq" cmpd="thickThin">
            <a:solidFill>
              <a:srgbClr val="000000"/>
            </a:solidFill>
            <a:prstDash val="solid"/>
            <a:miter lim="800000"/>
          </a:ln>
          <a:effectLst>
            <a:innerShdw blurRad="76200">
              <a:srgbClr val="000000"/>
            </a:innerShdw>
          </a:effectLst>
        </p:spPr>
      </p:pic>
      <p:sp>
        <p:nvSpPr>
          <p:cNvPr id="4" name="Rectangle 3">
            <a:extLst>
              <a:ext uri="{FF2B5EF4-FFF2-40B4-BE49-F238E27FC236}">
                <a16:creationId xmlns:a16="http://schemas.microsoft.com/office/drawing/2014/main" id="{BA3AA8D3-6302-4116-95B2-CAF27F31A37A}"/>
              </a:ext>
            </a:extLst>
          </p:cNvPr>
          <p:cNvSpPr/>
          <p:nvPr/>
        </p:nvSpPr>
        <p:spPr>
          <a:xfrm>
            <a:off x="914400" y="685801"/>
            <a:ext cx="1143000" cy="123086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6C38C9-34C3-486F-B87F-FB24B71BB8DE}"/>
              </a:ext>
            </a:extLst>
          </p:cNvPr>
          <p:cNvSpPr/>
          <p:nvPr/>
        </p:nvSpPr>
        <p:spPr>
          <a:xfrm>
            <a:off x="5715000" y="685801"/>
            <a:ext cx="1143000" cy="123086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5AFF552-6C6C-41F2-A553-0F7AB291BEC2}"/>
              </a:ext>
            </a:extLst>
          </p:cNvPr>
          <p:cNvSpPr txBox="1"/>
          <p:nvPr/>
        </p:nvSpPr>
        <p:spPr>
          <a:xfrm>
            <a:off x="2171700" y="424071"/>
            <a:ext cx="3429000" cy="1754326"/>
          </a:xfrm>
          <a:prstGeom prst="rect">
            <a:avLst/>
          </a:prstGeom>
          <a:noFill/>
        </p:spPr>
        <p:txBody>
          <a:bodyPr wrap="square">
            <a:spAutoFit/>
          </a:bodyPr>
          <a:lstStyle/>
          <a:p>
            <a:pPr algn="ctr"/>
            <a:r>
              <a:rPr lang="en-US" sz="3600" b="1" dirty="0">
                <a:solidFill>
                  <a:schemeClr val="accent3">
                    <a:lumMod val="40000"/>
                    <a:lumOff val="60000"/>
                  </a:schemeClr>
                </a:solidFill>
                <a:latin typeface="Arial" panose="020B0604020202020204" pitchFamily="34" charset="0"/>
                <a:cs typeface="Arial" panose="020B0604020202020204" pitchFamily="34" charset="0"/>
              </a:rPr>
              <a:t>Kensington Police Department</a:t>
            </a:r>
          </a:p>
        </p:txBody>
      </p:sp>
    </p:spTree>
    <p:extLst>
      <p:ext uri="{BB962C8B-B14F-4D97-AF65-F5344CB8AC3E}">
        <p14:creationId xmlns:p14="http://schemas.microsoft.com/office/powerpoint/2010/main" val="389179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438AAE1-14E5-407A-9F08-F0B6EC323FF6}"/>
              </a:ext>
            </a:extLst>
          </p:cNvPr>
          <p:cNvSpPr txBox="1"/>
          <p:nvPr/>
        </p:nvSpPr>
        <p:spPr>
          <a:xfrm>
            <a:off x="1633538" y="693720"/>
            <a:ext cx="5419726" cy="646331"/>
          </a:xfrm>
          <a:prstGeom prst="rect">
            <a:avLst/>
          </a:prstGeom>
          <a:noFill/>
        </p:spPr>
        <p:txBody>
          <a:bodyPr wrap="square" rtlCol="0">
            <a:spAutoFit/>
          </a:bodyPr>
          <a:lstStyle/>
          <a:p>
            <a:pPr algn="ctr"/>
            <a:r>
              <a:rPr lang="en-US" sz="3600" b="1" dirty="0">
                <a:solidFill>
                  <a:schemeClr val="accent3">
                    <a:lumMod val="40000"/>
                    <a:lumOff val="60000"/>
                  </a:schemeClr>
                </a:solidFill>
                <a:latin typeface="Arial" panose="020B0604020202020204" pitchFamily="34" charset="0"/>
                <a:cs typeface="Arial" panose="020B0604020202020204" pitchFamily="34" charset="0"/>
              </a:rPr>
              <a:t>Message from the Chief</a:t>
            </a:r>
          </a:p>
        </p:txBody>
      </p:sp>
      <p:sp>
        <p:nvSpPr>
          <p:cNvPr id="15" name="TextBox 14">
            <a:extLst>
              <a:ext uri="{FF2B5EF4-FFF2-40B4-BE49-F238E27FC236}">
                <a16:creationId xmlns:a16="http://schemas.microsoft.com/office/drawing/2014/main" id="{6A19A652-AD87-4E4F-9F30-D2BA49F0A49A}"/>
              </a:ext>
            </a:extLst>
          </p:cNvPr>
          <p:cNvSpPr txBox="1"/>
          <p:nvPr/>
        </p:nvSpPr>
        <p:spPr>
          <a:xfrm>
            <a:off x="381000" y="1481763"/>
            <a:ext cx="7010399" cy="8179162"/>
          </a:xfrm>
          <a:prstGeom prst="rect">
            <a:avLst/>
          </a:prstGeom>
          <a:noFill/>
        </p:spPr>
        <p:txBody>
          <a:bodyPr wrap="square" rtlCol="0">
            <a:spAutoFit/>
          </a:bodyPr>
          <a:lstStyle/>
          <a:p>
            <a:pPr algn="just"/>
            <a:endParaRPr lang="en-US" sz="1400" dirty="0">
              <a:latin typeface="Arial" panose="020B0604020202020204" pitchFamily="34" charset="0"/>
              <a:ea typeface="Calibri" panose="020F0502020204030204" pitchFamily="34" charset="0"/>
              <a:cs typeface="Times New Roman" panose="02020603050405020304" pitchFamily="18" charset="0"/>
            </a:endParaRPr>
          </a:p>
          <a:p>
            <a:pPr algn="just"/>
            <a:endParaRPr lang="en-US" sz="1550" dirty="0">
              <a:ea typeface="Calibri" panose="020F0502020204030204" pitchFamily="34" charset="0"/>
              <a:cs typeface="Times New Roman" panose="02020603050405020304" pitchFamily="18" charset="0"/>
            </a:endParaRPr>
          </a:p>
          <a:p>
            <a:pPr algn="just"/>
            <a:r>
              <a:rPr lang="en-US" sz="1550" dirty="0">
                <a:ea typeface="Calibri" panose="020F0502020204030204" pitchFamily="34" charset="0"/>
                <a:cs typeface="Times New Roman" panose="02020603050405020304" pitchFamily="18" charset="0"/>
              </a:rPr>
              <a:t>It is my pleasure to present to you the Kensington Police Department’s Annual Report for the calendar year 2020.  </a:t>
            </a:r>
          </a:p>
          <a:p>
            <a:pPr algn="just"/>
            <a:r>
              <a:rPr lang="en-US" sz="1550" dirty="0">
                <a:ea typeface="Calibri" panose="020F0502020204030204" pitchFamily="34" charset="0"/>
                <a:cs typeface="Times New Roman" panose="02020603050405020304" pitchFamily="18" charset="0"/>
              </a:rPr>
              <a:t> </a:t>
            </a:r>
          </a:p>
          <a:p>
            <a:pPr algn="just"/>
            <a:r>
              <a:rPr lang="en-US" sz="1550" dirty="0">
                <a:ea typeface="Calibri" panose="020F0502020204030204" pitchFamily="34" charset="0"/>
                <a:cs typeface="Times New Roman" panose="02020603050405020304" pitchFamily="18" charset="0"/>
              </a:rPr>
              <a:t>Kensington PD has gone through many challenges and positive changes this past year as we continue to improve the service to our community.  The Police Department strives to maintain Kensington as one of the safest and best places to live in California.  We do this by our new mission which requires us to be “Fully Engaged” in everything we do; from the day to day, to the life threatening.   We focus those efforts on the Community, Quality Service, Crime Prevention, Traffic Safety, Quality of Life Issues, and Responsive Patrol Operations. </a:t>
            </a:r>
          </a:p>
          <a:p>
            <a:pPr algn="just"/>
            <a:r>
              <a:rPr lang="en-US" sz="1550" dirty="0">
                <a:ea typeface="Calibri" panose="020F0502020204030204" pitchFamily="34" charset="0"/>
                <a:cs typeface="Times New Roman" panose="02020603050405020304" pitchFamily="18" charset="0"/>
              </a:rPr>
              <a:t> </a:t>
            </a:r>
          </a:p>
          <a:p>
            <a:pPr algn="just"/>
            <a:r>
              <a:rPr lang="en-US" sz="1550" dirty="0">
                <a:ea typeface="Calibri" panose="020F0502020204030204" pitchFamily="34" charset="0"/>
                <a:cs typeface="Times New Roman" panose="02020603050405020304" pitchFamily="18" charset="0"/>
              </a:rPr>
              <a:t>In the last half of this year, the police department became fully staffed for the first time in many years.  We have also hired a Volunteer Reserve Officer and started our volunteer program with two volunteers in the hiring process.  Once Covid-19 is behind us our Community Engagement Program will come into full swing with our Community Police Academy, Enhanced Volunteer Program, Coffee with a Cop, Community Meetings, and Problem-Solving sessions.  </a:t>
            </a:r>
          </a:p>
          <a:p>
            <a:pPr algn="just"/>
            <a:r>
              <a:rPr lang="en-US" sz="1550" dirty="0">
                <a:ea typeface="Calibri" panose="020F0502020204030204" pitchFamily="34" charset="0"/>
                <a:cs typeface="Times New Roman" panose="02020603050405020304" pitchFamily="18" charset="0"/>
              </a:rPr>
              <a:t> </a:t>
            </a:r>
          </a:p>
          <a:p>
            <a:pPr algn="just"/>
            <a:r>
              <a:rPr lang="en-US" sz="1550" dirty="0">
                <a:ea typeface="Calibri" panose="020F0502020204030204" pitchFamily="34" charset="0"/>
                <a:cs typeface="Times New Roman" panose="02020603050405020304" pitchFamily="18" charset="0"/>
              </a:rPr>
              <a:t>We have focused this year on improving the efficiency and quality of the police department through technology, policies and procedures, training, and positive community relations.  This report gives a snapshot of KPD, its accomplishments, and its future goals and objectives.  </a:t>
            </a:r>
          </a:p>
          <a:p>
            <a:pPr algn="just"/>
            <a:r>
              <a:rPr lang="en-US" sz="1550" dirty="0">
                <a:ea typeface="Calibri" panose="020F0502020204030204" pitchFamily="34" charset="0"/>
                <a:cs typeface="Times New Roman" panose="02020603050405020304" pitchFamily="18" charset="0"/>
              </a:rPr>
              <a:t> </a:t>
            </a:r>
          </a:p>
          <a:p>
            <a:pPr algn="just"/>
            <a:r>
              <a:rPr lang="en-US" sz="1550" dirty="0">
                <a:ea typeface="Calibri" panose="020F0502020204030204" pitchFamily="34" charset="0"/>
                <a:cs typeface="Times New Roman" panose="02020603050405020304" pitchFamily="18" charset="0"/>
              </a:rPr>
              <a:t>We welcome feedback so please feel to contact us anytime.  </a:t>
            </a:r>
            <a:endParaRPr lang="en-US" sz="1550" dirty="0"/>
          </a:p>
          <a:p>
            <a:pPr algn="r"/>
            <a:endParaRPr lang="en-US" sz="1550" dirty="0"/>
          </a:p>
          <a:p>
            <a:endParaRPr lang="en-US" sz="1550" dirty="0"/>
          </a:p>
          <a:p>
            <a:r>
              <a:rPr lang="en-US" sz="1550" dirty="0"/>
              <a:t>Sincerely,</a:t>
            </a:r>
          </a:p>
          <a:p>
            <a:endParaRPr lang="en-US" sz="1550" dirty="0"/>
          </a:p>
          <a:p>
            <a:endParaRPr lang="en-US" sz="1550" dirty="0"/>
          </a:p>
          <a:p>
            <a:pPr algn="just"/>
            <a:endParaRPr lang="en-US" sz="1550" dirty="0">
              <a:ea typeface="Calibri" panose="020F0502020204030204" pitchFamily="34" charset="0"/>
              <a:cs typeface="Times New Roman" panose="02020603050405020304" pitchFamily="18" charset="0"/>
            </a:endParaRPr>
          </a:p>
          <a:p>
            <a:pPr algn="just"/>
            <a:r>
              <a:rPr lang="en-US" sz="1550" dirty="0">
                <a:ea typeface="Calibri" panose="020F0502020204030204" pitchFamily="34" charset="0"/>
                <a:cs typeface="Times New Roman" panose="02020603050405020304" pitchFamily="18" charset="0"/>
              </a:rPr>
              <a:t>Walt Schuld</a:t>
            </a:r>
          </a:p>
          <a:p>
            <a:pPr algn="just"/>
            <a:r>
              <a:rPr lang="en-US" sz="1550" dirty="0">
                <a:ea typeface="Calibri" panose="020F0502020204030204" pitchFamily="34" charset="0"/>
                <a:cs typeface="Times New Roman" panose="02020603050405020304" pitchFamily="18" charset="0"/>
              </a:rPr>
              <a:t>Interim Chief of Police</a:t>
            </a:r>
            <a:endParaRPr lang="en-US" sz="1550" dirty="0"/>
          </a:p>
        </p:txBody>
      </p:sp>
      <p:pic>
        <p:nvPicPr>
          <p:cNvPr id="3" name="Picture 2" descr="A person in a military uniform&#10;&#10;Description automatically generated with low confidence">
            <a:extLst>
              <a:ext uri="{FF2B5EF4-FFF2-40B4-BE49-F238E27FC236}">
                <a16:creationId xmlns:a16="http://schemas.microsoft.com/office/drawing/2014/main" id="{4BE8E916-FE40-4193-BF59-A7EC977835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4065" y="7352805"/>
            <a:ext cx="1733363" cy="2242904"/>
          </a:xfrm>
          <a:prstGeom prst="rect">
            <a:avLst/>
          </a:prstGeom>
        </p:spPr>
      </p:pic>
      <p:sp>
        <p:nvSpPr>
          <p:cNvPr id="2" name="Rectangle 1">
            <a:extLst>
              <a:ext uri="{FF2B5EF4-FFF2-40B4-BE49-F238E27FC236}">
                <a16:creationId xmlns:a16="http://schemas.microsoft.com/office/drawing/2014/main" id="{BB21FAFC-1663-4BDD-BCA2-EA4AB3417878}"/>
              </a:ext>
            </a:extLst>
          </p:cNvPr>
          <p:cNvSpPr/>
          <p:nvPr/>
        </p:nvSpPr>
        <p:spPr>
          <a:xfrm>
            <a:off x="609600" y="558134"/>
            <a:ext cx="914400" cy="102358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064A8920-7F31-461C-A7E4-3CCC30CD92A6}"/>
              </a:ext>
            </a:extLst>
          </p:cNvPr>
          <p:cNvGrpSpPr>
            <a:grpSpLocks noChangeAspect="1"/>
          </p:cNvGrpSpPr>
          <p:nvPr/>
        </p:nvGrpSpPr>
        <p:grpSpPr bwMode="auto">
          <a:xfrm>
            <a:off x="573110" y="8402012"/>
            <a:ext cx="828675" cy="349250"/>
            <a:chOff x="192" y="4940"/>
            <a:chExt cx="522" cy="220"/>
          </a:xfrm>
        </p:grpSpPr>
        <p:sp>
          <p:nvSpPr>
            <p:cNvPr id="5" name="AutoShape 3">
              <a:extLst>
                <a:ext uri="{FF2B5EF4-FFF2-40B4-BE49-F238E27FC236}">
                  <a16:creationId xmlns:a16="http://schemas.microsoft.com/office/drawing/2014/main" id="{53742217-570F-4B07-8F43-89B34A111D66}"/>
                </a:ext>
              </a:extLst>
            </p:cNvPr>
            <p:cNvSpPr>
              <a:spLocks noChangeAspect="1" noChangeArrowheads="1" noTextEdit="1"/>
            </p:cNvSpPr>
            <p:nvPr/>
          </p:nvSpPr>
          <p:spPr bwMode="auto">
            <a:xfrm>
              <a:off x="192" y="4940"/>
              <a:ext cx="52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036B794E-2810-493B-B66D-0666A1700A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 y="4940"/>
              <a:ext cx="524"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749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CAA80-3D72-4D32-BE32-C2271DC7E1B3}"/>
              </a:ext>
            </a:extLst>
          </p:cNvPr>
          <p:cNvSpPr txBox="1"/>
          <p:nvPr/>
        </p:nvSpPr>
        <p:spPr>
          <a:xfrm>
            <a:off x="838200" y="858828"/>
            <a:ext cx="6096000" cy="8402300"/>
          </a:xfrm>
          <a:prstGeom prst="rect">
            <a:avLst/>
          </a:prstGeom>
          <a:noFill/>
        </p:spPr>
        <p:txBody>
          <a:bodyPr wrap="square">
            <a:spAutoFit/>
          </a:bodyPr>
          <a:lstStyle/>
          <a:p>
            <a:pPr algn="ctr"/>
            <a:r>
              <a:rPr lang="en-US" sz="3600" b="1" dirty="0">
                <a:solidFill>
                  <a:schemeClr val="accent3">
                    <a:lumMod val="40000"/>
                    <a:lumOff val="60000"/>
                  </a:schemeClr>
                </a:solidFill>
                <a:latin typeface="Arial" panose="020B0604020202020204" pitchFamily="34" charset="0"/>
                <a:ea typeface="Calibri" panose="020F0502020204030204" pitchFamily="34" charset="0"/>
                <a:cs typeface="Times New Roman" panose="02020603050405020304" pitchFamily="18" charset="0"/>
              </a:rPr>
              <a:t>Mission Statement</a:t>
            </a:r>
            <a:endParaRPr lang="en-US" sz="1600" dirty="0">
              <a:solidFill>
                <a:schemeClr val="accent3">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3600" b="1" dirty="0">
                <a:latin typeface="Arial" panose="020B0604020202020204" pitchFamily="34" charset="0"/>
                <a:ea typeface="Calibri" panose="020F0502020204030204" pitchFamily="34" charset="0"/>
                <a:cs typeface="Times New Roman" panose="02020603050405020304" pitchFamily="18" charset="0"/>
              </a:rPr>
              <a:t> </a:t>
            </a:r>
          </a:p>
          <a:p>
            <a:pPr algn="just"/>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latin typeface="Arial" panose="020B0604020202020204" pitchFamily="34" charset="0"/>
                <a:ea typeface="Calibri" panose="020F0502020204030204" pitchFamily="34" charset="0"/>
                <a:cs typeface="Times New Roman" panose="02020603050405020304" pitchFamily="18" charset="0"/>
              </a:rPr>
              <a:t>“PUBLIC SAFETY REQUIRES US TO BE FULLY ENGAGED.”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800" b="1" dirty="0">
              <a:latin typeface="Arial" panose="020B0604020202020204" pitchFamily="34" charset="0"/>
              <a:ea typeface="Calibri" panose="020F0502020204030204" pitchFamily="34" charset="0"/>
              <a:cs typeface="Times New Roman" panose="02020603050405020304" pitchFamily="18" charset="0"/>
            </a:endParaRPr>
          </a:p>
          <a:p>
            <a:pPr algn="ctr"/>
            <a:r>
              <a:rPr lang="en-US" sz="2800" b="1"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dirty="0">
                <a:latin typeface="Arial" panose="020B0604020202020204" pitchFamily="34" charset="0"/>
                <a:ea typeface="Calibri" panose="020F0502020204030204" pitchFamily="34" charset="0"/>
                <a:cs typeface="Times New Roman" panose="02020603050405020304" pitchFamily="18" charset="0"/>
              </a:rPr>
              <a:t>The Kensington Police Department strives to be “fully engaged” in everything we do; from the day to day, to the life threatening.  We focus our efforts and resources on several key areas: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dirty="0">
                <a:latin typeface="Arial" panose="020B0604020202020204" pitchFamily="34" charset="0"/>
                <a:ea typeface="Calibri" panose="020F0502020204030204" pitchFamily="34" charset="0"/>
                <a:cs typeface="Times New Roman" panose="02020603050405020304" pitchFamily="18" charset="0"/>
              </a:rPr>
              <a:t> </a:t>
            </a:r>
          </a:p>
          <a:p>
            <a:pPr algn="just"/>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gn="just">
              <a:buFont typeface="Symbol" panose="05050102010706020507" pitchFamily="18" charset="2"/>
              <a:buChar char=""/>
            </a:pPr>
            <a:r>
              <a:rPr lang="en-US" dirty="0" smtClean="0">
                <a:latin typeface="Arial" panose="020B0604020202020204" pitchFamily="34" charset="0"/>
                <a:ea typeface="Calibri" panose="020F0502020204030204" pitchFamily="34" charset="0"/>
                <a:cs typeface="Times New Roman" panose="02020603050405020304" pitchFamily="18" charset="0"/>
              </a:rPr>
              <a:t>Community,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gn="jus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Quality</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Arial" panose="020B0604020202020204" pitchFamily="34" charset="0"/>
                <a:ea typeface="Calibri" panose="020F0502020204030204" pitchFamily="34" charset="0"/>
                <a:cs typeface="Times New Roman" panose="02020603050405020304" pitchFamily="18" charset="0"/>
              </a:rPr>
              <a:t>Service,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gn="jus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Crime </a:t>
            </a:r>
            <a:r>
              <a:rPr lang="en-US" dirty="0" smtClean="0">
                <a:latin typeface="Arial" panose="020B0604020202020204" pitchFamily="34" charset="0"/>
                <a:ea typeface="Calibri" panose="020F0502020204030204" pitchFamily="34" charset="0"/>
                <a:cs typeface="Times New Roman" panose="02020603050405020304" pitchFamily="18" charset="0"/>
              </a:rPr>
              <a:t>Prevention,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gn="jus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Traffic </a:t>
            </a:r>
            <a:r>
              <a:rPr lang="en-US" dirty="0" smtClean="0">
                <a:latin typeface="Arial" panose="020B0604020202020204" pitchFamily="34" charset="0"/>
                <a:ea typeface="Calibri" panose="020F0502020204030204" pitchFamily="34" charset="0"/>
                <a:cs typeface="Times New Roman" panose="02020603050405020304" pitchFamily="18" charset="0"/>
              </a:rPr>
              <a:t>Safety,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gn="jus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Quality of Life </a:t>
            </a:r>
            <a:r>
              <a:rPr lang="en-US" dirty="0" smtClean="0">
                <a:latin typeface="Arial" panose="020B0604020202020204" pitchFamily="34" charset="0"/>
                <a:ea typeface="Calibri" panose="020F0502020204030204" pitchFamily="34" charset="0"/>
                <a:cs typeface="Times New Roman" panose="02020603050405020304" pitchFamily="18" charset="0"/>
              </a:rPr>
              <a:t>Issues, and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3" indent="-342903" algn="jus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Responsive Patrol </a:t>
            </a:r>
            <a:r>
              <a:rPr lang="en-US" dirty="0" smtClean="0">
                <a:latin typeface="Arial" panose="020B0604020202020204" pitchFamily="34" charset="0"/>
                <a:ea typeface="Calibri" panose="020F0502020204030204" pitchFamily="34" charset="0"/>
                <a:cs typeface="Times New Roman" panose="02020603050405020304" pitchFamily="18" charset="0"/>
              </a:rPr>
              <a:t>Operations. </a:t>
            </a:r>
            <a:endParaRPr lang="en-US" dirty="0">
              <a:latin typeface="Arial" panose="020B0604020202020204" pitchFamily="34" charset="0"/>
              <a:ea typeface="Calibri" panose="020F0502020204030204" pitchFamily="34" charset="0"/>
              <a:cs typeface="Times New Roman" panose="02020603050405020304" pitchFamily="18" charset="0"/>
            </a:endParaRPr>
          </a:p>
          <a:p>
            <a:pPr algn="ctr"/>
            <a:endParaRPr lang="en-US" sz="3600" b="1" dirty="0">
              <a:latin typeface="Arial" panose="020B0604020202020204" pitchFamily="34" charset="0"/>
              <a:ea typeface="Calibri" panose="020F0502020204030204" pitchFamily="34" charset="0"/>
              <a:cs typeface="Times New Roman" panose="02020603050405020304" pitchFamily="18" charset="0"/>
            </a:endParaRPr>
          </a:p>
          <a:p>
            <a:pPr algn="ctr"/>
            <a:r>
              <a:rPr lang="en-US" sz="3600" b="1" dirty="0">
                <a:latin typeface="Arial" panose="020B0604020202020204" pitchFamily="34" charset="0"/>
                <a:ea typeface="Calibri" panose="020F0502020204030204" pitchFamily="34" charset="0"/>
                <a:cs typeface="Times New Roman" panose="02020603050405020304" pitchFamily="18" charset="0"/>
              </a:rPr>
              <a:t>Core Values</a:t>
            </a:r>
            <a:r>
              <a:rPr lang="en-US" sz="3600" dirty="0">
                <a:latin typeface="Arial" panose="020B0604020202020204" pitchFamily="34" charset="0"/>
                <a:ea typeface="Calibri" panose="020F0502020204030204" pitchFamily="34" charset="0"/>
                <a:cs typeface="Times New Roman" panose="02020603050405020304" pitchFamily="18" charset="0"/>
              </a:rPr>
              <a:t>  </a:t>
            </a:r>
          </a:p>
          <a:p>
            <a:pPr algn="ctr"/>
            <a:endParaRPr lang="en-US" dirty="0">
              <a:latin typeface="Arial" panose="020B0604020202020204" pitchFamily="34" charset="0"/>
              <a:ea typeface="Calibri" panose="020F0502020204030204" pitchFamily="34" charset="0"/>
              <a:cs typeface="Times New Roman" panose="02020603050405020304" pitchFamily="18" charset="0"/>
            </a:endParaRPr>
          </a:p>
          <a:p>
            <a:pPr algn="ctr"/>
            <a:r>
              <a:rPr lang="en-US" dirty="0">
                <a:latin typeface="Arial" panose="020B0604020202020204" pitchFamily="34" charset="0"/>
                <a:ea typeface="Calibri" panose="020F0502020204030204" pitchFamily="34" charset="0"/>
                <a:cs typeface="Times New Roman" panose="02020603050405020304" pitchFamily="18" charset="0"/>
              </a:rPr>
              <a:t>Integrity, Empathy, Courage, </a:t>
            </a:r>
            <a:r>
              <a:rPr lang="en-US" dirty="0" smtClean="0">
                <a:latin typeface="Arial" panose="020B0604020202020204" pitchFamily="34" charset="0"/>
                <a:ea typeface="Calibri" panose="020F0502020204030204" pitchFamily="34" charset="0"/>
                <a:cs typeface="Times New Roman" panose="02020603050405020304" pitchFamily="18" charset="0"/>
              </a:rPr>
              <a:t>&amp; </a:t>
            </a:r>
            <a:r>
              <a:rPr lang="en-US" dirty="0">
                <a:latin typeface="Arial" panose="020B0604020202020204" pitchFamily="34" charset="0"/>
                <a:ea typeface="Calibri" panose="020F0502020204030204" pitchFamily="34" charset="0"/>
                <a:cs typeface="Times New Roman" panose="02020603050405020304" pitchFamily="18" charset="0"/>
              </a:rPr>
              <a:t>Professionalism</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CFFCD177-2A37-4D1D-B44E-B0EB7C11E0CB}"/>
              </a:ext>
            </a:extLst>
          </p:cNvPr>
          <p:cNvSpPr/>
          <p:nvPr/>
        </p:nvSpPr>
        <p:spPr>
          <a:xfrm>
            <a:off x="612648" y="557784"/>
            <a:ext cx="914400" cy="100226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2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9B0EB9-0A57-4FF0-805B-7233DADAE6ED}"/>
              </a:ext>
            </a:extLst>
          </p:cNvPr>
          <p:cNvSpPr/>
          <p:nvPr/>
        </p:nvSpPr>
        <p:spPr>
          <a:xfrm>
            <a:off x="478200" y="457200"/>
            <a:ext cx="6837003" cy="9144000"/>
          </a:xfrm>
          <a:prstGeom prst="rect">
            <a:avLst/>
          </a:prstGeom>
          <a:blipFill dpi="0" rotWithShape="1">
            <a:blip r:embed="rId3" cstate="print">
              <a:alphaModFix amt="2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851F3D-5C63-45F5-83FE-A76085209343}"/>
              </a:ext>
            </a:extLst>
          </p:cNvPr>
          <p:cNvSpPr txBox="1"/>
          <p:nvPr/>
        </p:nvSpPr>
        <p:spPr>
          <a:xfrm>
            <a:off x="2107290" y="170550"/>
            <a:ext cx="3581400" cy="646331"/>
          </a:xfrm>
          <a:prstGeom prst="rect">
            <a:avLst/>
          </a:prstGeom>
          <a:noFill/>
        </p:spPr>
        <p:txBody>
          <a:bodyPr wrap="square" rtlCol="0">
            <a:spAutoFit/>
          </a:bodyPr>
          <a:lstStyle/>
          <a:p>
            <a:pPr algn="ctr"/>
            <a:r>
              <a:rPr lang="en-US" sz="3600" b="1" dirty="0">
                <a:solidFill>
                  <a:schemeClr val="accent3">
                    <a:lumMod val="40000"/>
                    <a:lumOff val="60000"/>
                  </a:schemeClr>
                </a:solidFill>
                <a:cs typeface="Arial" panose="020B0604020202020204" pitchFamily="34" charset="0"/>
              </a:rPr>
              <a:t>Members</a:t>
            </a:r>
          </a:p>
        </p:txBody>
      </p:sp>
      <p:pic>
        <p:nvPicPr>
          <p:cNvPr id="4" name="Picture 3" descr="A person in a military uniform&#10;&#10;Description automatically generated with low confidence">
            <a:extLst>
              <a:ext uri="{FF2B5EF4-FFF2-40B4-BE49-F238E27FC236}">
                <a16:creationId xmlns:a16="http://schemas.microsoft.com/office/drawing/2014/main" id="{746EDFEB-FC88-4A75-9FD9-1FE3331FA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7290" y="1074993"/>
            <a:ext cx="1280160" cy="16002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6" name="Picture 5" descr="A picture containing person, person&#10;&#10;Description automatically generated">
            <a:extLst>
              <a:ext uri="{FF2B5EF4-FFF2-40B4-BE49-F238E27FC236}">
                <a16:creationId xmlns:a16="http://schemas.microsoft.com/office/drawing/2014/main" id="{E1AC434F-40AF-40DD-A706-7916362F06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8530" y="1077604"/>
            <a:ext cx="1280160" cy="16002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8" name="Picture 7" descr="A person in a military uniform&#10;&#10;Description automatically generated with low confidence">
            <a:extLst>
              <a:ext uri="{FF2B5EF4-FFF2-40B4-BE49-F238E27FC236}">
                <a16:creationId xmlns:a16="http://schemas.microsoft.com/office/drawing/2014/main" id="{5700544B-0CEF-4F52-967E-BC2C2ABB3E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8530" y="3187125"/>
            <a:ext cx="1280160" cy="16002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0" name="Picture 9" descr="A person in a uniform&#10;&#10;Description automatically generated with low confidence">
            <a:extLst>
              <a:ext uri="{FF2B5EF4-FFF2-40B4-BE49-F238E27FC236}">
                <a16:creationId xmlns:a16="http://schemas.microsoft.com/office/drawing/2014/main" id="{5674745C-4972-434C-9D28-878BFE275E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1171" y="3192291"/>
            <a:ext cx="1280160" cy="16002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2" name="Picture 11" descr="A person in a military uniform&#10;&#10;Description automatically generated with low confidence">
            <a:extLst>
              <a:ext uri="{FF2B5EF4-FFF2-40B4-BE49-F238E27FC236}">
                <a16:creationId xmlns:a16="http://schemas.microsoft.com/office/drawing/2014/main" id="{87C5B49E-5E70-463F-B190-D3286A00C9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125" y="5334000"/>
            <a:ext cx="1280160" cy="16002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4" name="Picture 13" descr="A picture containing person, person, indoor, posing&#10;&#10;Description automatically generated">
            <a:extLst>
              <a:ext uri="{FF2B5EF4-FFF2-40B4-BE49-F238E27FC236}">
                <a16:creationId xmlns:a16="http://schemas.microsoft.com/office/drawing/2014/main" id="{F8B5B345-903A-48DB-91C0-906D80186A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7402" y="5334000"/>
            <a:ext cx="1280160" cy="16002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6" name="Picture 15" descr="A picture containing person&#10;&#10;Description automatically generated">
            <a:extLst>
              <a:ext uri="{FF2B5EF4-FFF2-40B4-BE49-F238E27FC236}">
                <a16:creationId xmlns:a16="http://schemas.microsoft.com/office/drawing/2014/main" id="{B9CCBBC1-2606-4695-B5FE-02FCF3E7B6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8458" y="5334000"/>
            <a:ext cx="1280160" cy="16002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8" name="Picture 17" descr="A person in a military uniform&#10;&#10;Description automatically generated with low confidence">
            <a:extLst>
              <a:ext uri="{FF2B5EF4-FFF2-40B4-BE49-F238E27FC236}">
                <a16:creationId xmlns:a16="http://schemas.microsoft.com/office/drawing/2014/main" id="{CD27C649-F432-4480-AD1C-3DE459EF8C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8096" y="7473646"/>
            <a:ext cx="1280160" cy="16002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0" name="Picture 19" descr="A person in a military uniform&#10;&#10;Description automatically generated with low confidence">
            <a:extLst>
              <a:ext uri="{FF2B5EF4-FFF2-40B4-BE49-F238E27FC236}">
                <a16:creationId xmlns:a16="http://schemas.microsoft.com/office/drawing/2014/main" id="{1158AACF-7E06-42AF-A492-B7E17930B2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77707" y="5334000"/>
            <a:ext cx="1280160" cy="16002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2" name="Picture 21" descr="A person in a military uniform&#10;&#10;Description automatically generated with low confidence">
            <a:extLst>
              <a:ext uri="{FF2B5EF4-FFF2-40B4-BE49-F238E27FC236}">
                <a16:creationId xmlns:a16="http://schemas.microsoft.com/office/drawing/2014/main" id="{D00F9141-920F-41A1-8943-226E68BCAF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4019" y="7464699"/>
            <a:ext cx="1280160" cy="16002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descr="A person in a military uniform&#10;&#10;Description automatically generated with low confidence">
            <a:extLst>
              <a:ext uri="{FF2B5EF4-FFF2-40B4-BE49-F238E27FC236}">
                <a16:creationId xmlns:a16="http://schemas.microsoft.com/office/drawing/2014/main" id="{B55C91A8-13F7-42F3-B47B-E95FF6AD131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81600" y="7473646"/>
            <a:ext cx="1280160" cy="16002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27" name="TextBox 26">
            <a:extLst>
              <a:ext uri="{FF2B5EF4-FFF2-40B4-BE49-F238E27FC236}">
                <a16:creationId xmlns:a16="http://schemas.microsoft.com/office/drawing/2014/main" id="{3287CE98-E2E6-491B-A873-2632E0B9D887}"/>
              </a:ext>
            </a:extLst>
          </p:cNvPr>
          <p:cNvSpPr txBox="1"/>
          <p:nvPr/>
        </p:nvSpPr>
        <p:spPr>
          <a:xfrm>
            <a:off x="1828802" y="2683947"/>
            <a:ext cx="1938303" cy="5078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Interim Chief Walt Schuld</a:t>
            </a:r>
          </a:p>
          <a:p>
            <a:endParaRPr lang="en-US" sz="1500" dirty="0"/>
          </a:p>
        </p:txBody>
      </p:sp>
      <p:sp>
        <p:nvSpPr>
          <p:cNvPr id="28" name="TextBox 27">
            <a:extLst>
              <a:ext uri="{FF2B5EF4-FFF2-40B4-BE49-F238E27FC236}">
                <a16:creationId xmlns:a16="http://schemas.microsoft.com/office/drawing/2014/main" id="{6CC6B87A-3DF6-4699-A36C-454B06D5CD30}"/>
              </a:ext>
            </a:extLst>
          </p:cNvPr>
          <p:cNvSpPr txBox="1"/>
          <p:nvPr/>
        </p:nvSpPr>
        <p:spPr>
          <a:xfrm>
            <a:off x="4176677" y="2680235"/>
            <a:ext cx="200985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Captain Mike Gancasz</a:t>
            </a:r>
          </a:p>
        </p:txBody>
      </p:sp>
      <p:sp>
        <p:nvSpPr>
          <p:cNvPr id="29" name="TextBox 28">
            <a:extLst>
              <a:ext uri="{FF2B5EF4-FFF2-40B4-BE49-F238E27FC236}">
                <a16:creationId xmlns:a16="http://schemas.microsoft.com/office/drawing/2014/main" id="{FF5D2063-22EF-4585-B6D6-7C19FADB3CB6}"/>
              </a:ext>
            </a:extLst>
          </p:cNvPr>
          <p:cNvSpPr txBox="1"/>
          <p:nvPr/>
        </p:nvSpPr>
        <p:spPr>
          <a:xfrm>
            <a:off x="1871541" y="4796278"/>
            <a:ext cx="185281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Sergeant Keith Barrow</a:t>
            </a:r>
          </a:p>
        </p:txBody>
      </p:sp>
      <p:sp>
        <p:nvSpPr>
          <p:cNvPr id="30" name="TextBox 29">
            <a:extLst>
              <a:ext uri="{FF2B5EF4-FFF2-40B4-BE49-F238E27FC236}">
                <a16:creationId xmlns:a16="http://schemas.microsoft.com/office/drawing/2014/main" id="{F2B64D87-4EA3-4A10-9F20-6B48729591B1}"/>
              </a:ext>
            </a:extLst>
          </p:cNvPr>
          <p:cNvSpPr txBox="1"/>
          <p:nvPr/>
        </p:nvSpPr>
        <p:spPr>
          <a:xfrm>
            <a:off x="3854103" y="4788033"/>
            <a:ext cx="239085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Detective Sergeant Amit Nath</a:t>
            </a:r>
          </a:p>
        </p:txBody>
      </p:sp>
      <p:sp>
        <p:nvSpPr>
          <p:cNvPr id="31" name="TextBox 30">
            <a:extLst>
              <a:ext uri="{FF2B5EF4-FFF2-40B4-BE49-F238E27FC236}">
                <a16:creationId xmlns:a16="http://schemas.microsoft.com/office/drawing/2014/main" id="{F6C63F0B-6CC5-45AA-96F0-D4D9CBF71D79}"/>
              </a:ext>
            </a:extLst>
          </p:cNvPr>
          <p:cNvSpPr txBox="1"/>
          <p:nvPr/>
        </p:nvSpPr>
        <p:spPr>
          <a:xfrm>
            <a:off x="478198" y="6926926"/>
            <a:ext cx="156031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Officer Juan Ramos</a:t>
            </a:r>
          </a:p>
        </p:txBody>
      </p:sp>
      <p:sp>
        <p:nvSpPr>
          <p:cNvPr id="32" name="TextBox 31">
            <a:extLst>
              <a:ext uri="{FF2B5EF4-FFF2-40B4-BE49-F238E27FC236}">
                <a16:creationId xmlns:a16="http://schemas.microsoft.com/office/drawing/2014/main" id="{B142489E-8D53-49E9-9D1D-71C1B58D1B72}"/>
              </a:ext>
            </a:extLst>
          </p:cNvPr>
          <p:cNvSpPr txBox="1"/>
          <p:nvPr/>
        </p:nvSpPr>
        <p:spPr>
          <a:xfrm>
            <a:off x="2127528" y="6934203"/>
            <a:ext cx="176859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Officer Theodore Foley</a:t>
            </a:r>
          </a:p>
        </p:txBody>
      </p:sp>
      <p:sp>
        <p:nvSpPr>
          <p:cNvPr id="33" name="TextBox 32">
            <a:extLst>
              <a:ext uri="{FF2B5EF4-FFF2-40B4-BE49-F238E27FC236}">
                <a16:creationId xmlns:a16="http://schemas.microsoft.com/office/drawing/2014/main" id="{5285E6A8-D57F-4072-A76A-14BEA5CFF9FA}"/>
              </a:ext>
            </a:extLst>
          </p:cNvPr>
          <p:cNvSpPr txBox="1"/>
          <p:nvPr/>
        </p:nvSpPr>
        <p:spPr>
          <a:xfrm>
            <a:off x="3985145" y="6934203"/>
            <a:ext cx="167534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Officer Tamiko Fodor</a:t>
            </a:r>
          </a:p>
        </p:txBody>
      </p:sp>
      <p:sp>
        <p:nvSpPr>
          <p:cNvPr id="34" name="TextBox 33">
            <a:extLst>
              <a:ext uri="{FF2B5EF4-FFF2-40B4-BE49-F238E27FC236}">
                <a16:creationId xmlns:a16="http://schemas.microsoft.com/office/drawing/2014/main" id="{89FAF873-5FC5-40F8-BB82-F2E4C2B124BA}"/>
              </a:ext>
            </a:extLst>
          </p:cNvPr>
          <p:cNvSpPr txBox="1"/>
          <p:nvPr/>
        </p:nvSpPr>
        <p:spPr>
          <a:xfrm>
            <a:off x="5688690" y="6926926"/>
            <a:ext cx="167534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Officer Brad Harms</a:t>
            </a:r>
          </a:p>
        </p:txBody>
      </p:sp>
      <p:sp>
        <p:nvSpPr>
          <p:cNvPr id="35" name="TextBox 34">
            <a:extLst>
              <a:ext uri="{FF2B5EF4-FFF2-40B4-BE49-F238E27FC236}">
                <a16:creationId xmlns:a16="http://schemas.microsoft.com/office/drawing/2014/main" id="{9C1BE8F3-0452-4951-9E1C-4B90B63CEEB4}"/>
              </a:ext>
            </a:extLst>
          </p:cNvPr>
          <p:cNvSpPr txBox="1"/>
          <p:nvPr/>
        </p:nvSpPr>
        <p:spPr>
          <a:xfrm>
            <a:off x="1184753" y="9064902"/>
            <a:ext cx="167077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Officer Jose Fajardo</a:t>
            </a:r>
          </a:p>
        </p:txBody>
      </p:sp>
      <p:sp>
        <p:nvSpPr>
          <p:cNvPr id="36" name="TextBox 35">
            <a:extLst>
              <a:ext uri="{FF2B5EF4-FFF2-40B4-BE49-F238E27FC236}">
                <a16:creationId xmlns:a16="http://schemas.microsoft.com/office/drawing/2014/main" id="{DD392828-3622-4173-9303-58A164C58C98}"/>
              </a:ext>
            </a:extLst>
          </p:cNvPr>
          <p:cNvSpPr txBox="1"/>
          <p:nvPr/>
        </p:nvSpPr>
        <p:spPr>
          <a:xfrm>
            <a:off x="3136202" y="9064903"/>
            <a:ext cx="135798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Officer Roy Bang</a:t>
            </a:r>
          </a:p>
        </p:txBody>
      </p:sp>
      <p:sp>
        <p:nvSpPr>
          <p:cNvPr id="37" name="TextBox 36">
            <a:extLst>
              <a:ext uri="{FF2B5EF4-FFF2-40B4-BE49-F238E27FC236}">
                <a16:creationId xmlns:a16="http://schemas.microsoft.com/office/drawing/2014/main" id="{4DCDA678-6CCC-42CE-BFDE-ABBFBFAE6D28}"/>
              </a:ext>
            </a:extLst>
          </p:cNvPr>
          <p:cNvSpPr txBox="1"/>
          <p:nvPr/>
        </p:nvSpPr>
        <p:spPr>
          <a:xfrm>
            <a:off x="4943314" y="9073850"/>
            <a:ext cx="194792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Reserve Officer Thang Ho</a:t>
            </a:r>
          </a:p>
        </p:txBody>
      </p:sp>
    </p:spTree>
    <p:extLst>
      <p:ext uri="{BB962C8B-B14F-4D97-AF65-F5344CB8AC3E}">
        <p14:creationId xmlns:p14="http://schemas.microsoft.com/office/powerpoint/2010/main" val="99105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6C9EBB-FA82-4792-9CC0-6B1BAF42542F}"/>
              </a:ext>
            </a:extLst>
          </p:cNvPr>
          <p:cNvSpPr txBox="1"/>
          <p:nvPr/>
        </p:nvSpPr>
        <p:spPr>
          <a:xfrm>
            <a:off x="685800" y="457200"/>
            <a:ext cx="6400800" cy="9064020"/>
          </a:xfrm>
          <a:prstGeom prst="rect">
            <a:avLst/>
          </a:prstGeom>
          <a:noFill/>
        </p:spPr>
        <p:txBody>
          <a:bodyPr wrap="square">
            <a:spAutoFit/>
          </a:bodyPr>
          <a:lstStyle/>
          <a:p>
            <a:pPr algn="ctr"/>
            <a:r>
              <a:rPr lang="en-US" sz="3600" b="1" dirty="0">
                <a:solidFill>
                  <a:schemeClr val="accent3">
                    <a:lumMod val="40000"/>
                    <a:lumOff val="60000"/>
                  </a:schemeClr>
                </a:solidFill>
                <a:ea typeface="Calibri" panose="020F0502020204030204" pitchFamily="34" charset="0"/>
                <a:cs typeface="Times New Roman" panose="02020603050405020304" pitchFamily="18" charset="0"/>
              </a:rPr>
              <a:t>ACCOMPLISHMENTS</a:t>
            </a:r>
            <a:endParaRPr lang="en-US" sz="1600" dirty="0">
              <a:solidFill>
                <a:schemeClr val="accent3">
                  <a:lumMod val="40000"/>
                  <a:lumOff val="60000"/>
                </a:schemeClr>
              </a:solidFill>
              <a:ea typeface="Calibri" panose="020F0502020204030204" pitchFamily="34" charset="0"/>
              <a:cs typeface="Times New Roman" panose="02020603050405020304" pitchFamily="18" charset="0"/>
            </a:endParaRPr>
          </a:p>
          <a:p>
            <a:r>
              <a:rPr lang="en-US" b="1" dirty="0">
                <a:ea typeface="Calibri" panose="020F0502020204030204" pitchFamily="34" charset="0"/>
                <a:cs typeface="Times New Roman" panose="02020603050405020304" pitchFamily="18" charset="0"/>
              </a:rPr>
              <a:t> </a:t>
            </a:r>
          </a:p>
          <a:p>
            <a:endParaRPr lang="en-US" sz="1600"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smtClean="0">
                <a:ea typeface="Calibri" panose="020F0502020204030204" pitchFamily="34" charset="0"/>
                <a:cs typeface="Times New Roman" panose="02020603050405020304" pitchFamily="18" charset="0"/>
              </a:rPr>
              <a:t>Designed and implemented a </a:t>
            </a:r>
            <a:r>
              <a:rPr lang="en-US" dirty="0" smtClean="0">
                <a:ea typeface="Calibri" panose="020F0502020204030204" pitchFamily="34" charset="0"/>
                <a:cs typeface="Times New Roman" panose="02020603050405020304" pitchFamily="18" charset="0"/>
              </a:rPr>
              <a:t>contemporary </a:t>
            </a:r>
            <a:r>
              <a:rPr lang="en-US" dirty="0">
                <a:ea typeface="Calibri" panose="020F0502020204030204" pitchFamily="34" charset="0"/>
                <a:cs typeface="Times New Roman" panose="02020603050405020304" pitchFamily="18" charset="0"/>
              </a:rPr>
              <a:t>police patch </a:t>
            </a:r>
            <a:r>
              <a:rPr lang="en-US" dirty="0" smtClean="0">
                <a:ea typeface="Calibri" panose="020F0502020204030204" pitchFamily="34" charset="0"/>
                <a:cs typeface="Times New Roman" panose="02020603050405020304" pitchFamily="18" charset="0"/>
              </a:rPr>
              <a:t>and logo that is consistent with the KPPCSD brand and logo. </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a:ea typeface="Calibri" panose="020F0502020204030204" pitchFamily="34" charset="0"/>
                <a:cs typeface="Times New Roman" panose="02020603050405020304" pitchFamily="18" charset="0"/>
              </a:rPr>
              <a:t>Upgraded </a:t>
            </a:r>
            <a:r>
              <a:rPr lang="en-US" dirty="0" smtClean="0">
                <a:ea typeface="Calibri" panose="020F0502020204030204" pitchFamily="34" charset="0"/>
                <a:cs typeface="Times New Roman" panose="02020603050405020304" pitchFamily="18" charset="0"/>
              </a:rPr>
              <a:t>computers. </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a:ea typeface="Calibri" panose="020F0502020204030204" pitchFamily="34" charset="0"/>
                <a:cs typeface="Times New Roman" panose="02020603050405020304" pitchFamily="18" charset="0"/>
              </a:rPr>
              <a:t>Increased Traffic Safety </a:t>
            </a:r>
            <a:r>
              <a:rPr lang="en-US" dirty="0" smtClean="0">
                <a:ea typeface="Calibri" panose="020F0502020204030204" pitchFamily="34" charset="0"/>
                <a:cs typeface="Times New Roman" panose="02020603050405020304" pitchFamily="18" charset="0"/>
              </a:rPr>
              <a:t>Patrols. </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a:ea typeface="Calibri" panose="020F0502020204030204" pitchFamily="34" charset="0"/>
                <a:cs typeface="Times New Roman" panose="02020603050405020304" pitchFamily="18" charset="0"/>
              </a:rPr>
              <a:t>Changed KPD’s reporting on Traffic Collisions to conform to SWITRS making the PD eligible for Traffic </a:t>
            </a:r>
            <a:r>
              <a:rPr lang="en-US" dirty="0" smtClean="0">
                <a:ea typeface="Calibri" panose="020F0502020204030204" pitchFamily="34" charset="0"/>
                <a:cs typeface="Times New Roman" panose="02020603050405020304" pitchFamily="18" charset="0"/>
              </a:rPr>
              <a:t>Grants. </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a:ea typeface="Calibri" panose="020F0502020204030204" pitchFamily="34" charset="0"/>
                <a:cs typeface="Times New Roman" panose="02020603050405020304" pitchFamily="18" charset="0"/>
              </a:rPr>
              <a:t>Revised and updated entire policy manual </a:t>
            </a:r>
            <a:r>
              <a:rPr lang="en-US" dirty="0" smtClean="0">
                <a:ea typeface="Calibri" panose="020F0502020204030204" pitchFamily="34" charset="0"/>
                <a:cs typeface="Times New Roman" panose="02020603050405020304" pitchFamily="18" charset="0"/>
              </a:rPr>
              <a:t>(e.g., 50 </a:t>
            </a:r>
            <a:r>
              <a:rPr lang="en-US" dirty="0">
                <a:ea typeface="Calibri" panose="020F0502020204030204" pitchFamily="34" charset="0"/>
                <a:cs typeface="Times New Roman" panose="02020603050405020304" pitchFamily="18" charset="0"/>
              </a:rPr>
              <a:t>policies</a:t>
            </a:r>
            <a:r>
              <a:rPr lang="en-US" dirty="0" smtClean="0">
                <a:ea typeface="Calibri" panose="020F0502020204030204" pitchFamily="34"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a:ea typeface="Calibri" panose="020F0502020204030204" pitchFamily="34" charset="0"/>
                <a:cs typeface="Times New Roman" panose="02020603050405020304" pitchFamily="18" charset="0"/>
              </a:rPr>
              <a:t>Updated Field Training Manual and </a:t>
            </a:r>
            <a:r>
              <a:rPr lang="en-US" dirty="0" smtClean="0">
                <a:ea typeface="Calibri" panose="020F0502020204030204" pitchFamily="34" charset="0"/>
                <a:cs typeface="Times New Roman" panose="02020603050405020304" pitchFamily="18" charset="0"/>
              </a:rPr>
              <a:t>received certification</a:t>
            </a:r>
            <a:r>
              <a:rPr lang="en-US" dirty="0" smtClean="0">
                <a:ea typeface="Calibri" panose="020F0502020204030204" pitchFamily="34" charset="0"/>
                <a:cs typeface="Times New Roman" panose="02020603050405020304" pitchFamily="18" charset="0"/>
              </a:rPr>
              <a:t> from </a:t>
            </a:r>
            <a:r>
              <a:rPr lang="en-US" dirty="0">
                <a:ea typeface="Calibri" panose="020F0502020204030204" pitchFamily="34" charset="0"/>
                <a:cs typeface="Times New Roman" panose="02020603050405020304" pitchFamily="18" charset="0"/>
              </a:rPr>
              <a:t>the California Police Officers Standards and Training (P.O.S.T</a:t>
            </a:r>
            <a:r>
              <a:rPr lang="en-US" dirty="0" smtClean="0">
                <a:ea typeface="Calibri" panose="020F0502020204030204" pitchFamily="34"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smtClean="0">
                <a:ea typeface="Calibri" panose="020F0502020204030204" pitchFamily="34" charset="0"/>
                <a:cs typeface="Times New Roman" panose="02020603050405020304" pitchFamily="18" charset="0"/>
              </a:rPr>
              <a:t>Implemented Traffic </a:t>
            </a:r>
            <a:r>
              <a:rPr lang="en-US" dirty="0">
                <a:ea typeface="Calibri" panose="020F0502020204030204" pitchFamily="34" charset="0"/>
                <a:cs typeface="Times New Roman" panose="02020603050405020304" pitchFamily="18" charset="0"/>
              </a:rPr>
              <a:t>Warning </a:t>
            </a:r>
            <a:r>
              <a:rPr lang="en-US" dirty="0" smtClean="0">
                <a:ea typeface="Calibri" panose="020F0502020204030204" pitchFamily="34" charset="0"/>
                <a:cs typeface="Times New Roman" panose="02020603050405020304" pitchFamily="18" charset="0"/>
              </a:rPr>
              <a:t>Citations. </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a:ea typeface="Calibri" panose="020F0502020204030204" pitchFamily="34" charset="0"/>
                <a:cs typeface="Times New Roman" panose="02020603050405020304" pitchFamily="18" charset="0"/>
              </a:rPr>
              <a:t>Revised and updated Department and Community </a:t>
            </a:r>
            <a:r>
              <a:rPr lang="en-US" dirty="0" smtClean="0">
                <a:ea typeface="Calibri" panose="020F0502020204030204" pitchFamily="34" charset="0"/>
                <a:cs typeface="Times New Roman" panose="02020603050405020304" pitchFamily="18" charset="0"/>
              </a:rPr>
              <a:t>forms. </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a:ea typeface="Calibri" panose="020F0502020204030204" pitchFamily="34" charset="0"/>
                <a:cs typeface="Times New Roman" panose="02020603050405020304" pitchFamily="18" charset="0"/>
              </a:rPr>
              <a:t>Purchased and  outfitted three new </a:t>
            </a:r>
            <a:r>
              <a:rPr lang="en-US" dirty="0" smtClean="0">
                <a:ea typeface="Calibri" panose="020F0502020204030204" pitchFamily="34" charset="0"/>
                <a:cs typeface="Times New Roman" panose="02020603050405020304" pitchFamily="18" charset="0"/>
              </a:rPr>
              <a:t>PD vehicles. </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a:ea typeface="Calibri" panose="020F0502020204030204" pitchFamily="34" charset="0"/>
                <a:cs typeface="Times New Roman" panose="02020603050405020304" pitchFamily="18" charset="0"/>
              </a:rPr>
              <a:t>Improved graphics on new patrol </a:t>
            </a:r>
            <a:r>
              <a:rPr lang="en-US" dirty="0" smtClean="0">
                <a:ea typeface="Calibri" panose="020F0502020204030204" pitchFamily="34" charset="0"/>
                <a:cs typeface="Times New Roman" panose="02020603050405020304" pitchFamily="18" charset="0"/>
              </a:rPr>
              <a:t>cars. </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a:ea typeface="Calibri" panose="020F0502020204030204" pitchFamily="34" charset="0"/>
                <a:cs typeface="Times New Roman" panose="02020603050405020304" pitchFamily="18" charset="0"/>
              </a:rPr>
              <a:t>Improved Evacuation </a:t>
            </a:r>
            <a:r>
              <a:rPr lang="en-US" dirty="0" smtClean="0">
                <a:ea typeface="Calibri" panose="020F0502020204030204" pitchFamily="34" charset="0"/>
                <a:cs typeface="Times New Roman" panose="02020603050405020304" pitchFamily="18" charset="0"/>
              </a:rPr>
              <a:t>Safety. </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a:ea typeface="Calibri" panose="020F0502020204030204" pitchFamily="34" charset="0"/>
                <a:cs typeface="Times New Roman" panose="02020603050405020304" pitchFamily="18" charset="0"/>
              </a:rPr>
              <a:t>Implemented Body Worn </a:t>
            </a:r>
            <a:r>
              <a:rPr lang="en-US" dirty="0" smtClean="0">
                <a:ea typeface="Calibri" panose="020F0502020204030204" pitchFamily="34" charset="0"/>
                <a:cs typeface="Times New Roman" panose="02020603050405020304" pitchFamily="18" charset="0"/>
              </a:rPr>
              <a:t>Cameras. </a:t>
            </a:r>
            <a:endParaRPr lang="en-US" dirty="0">
              <a:ea typeface="Calibri" panose="020F0502020204030204" pitchFamily="34" charset="0"/>
              <a:cs typeface="Times New Roman" panose="02020603050405020304" pitchFamily="18" charset="0"/>
            </a:endParaRPr>
          </a:p>
          <a:p>
            <a:pPr marL="342903" indent="-342903">
              <a:lnSpc>
                <a:spcPct val="150000"/>
              </a:lnSpc>
              <a:buFont typeface="Symbol" panose="05050102010706020507" pitchFamily="18" charset="2"/>
              <a:buChar char=""/>
            </a:pPr>
            <a:r>
              <a:rPr lang="en-US" dirty="0" smtClean="0">
                <a:ea typeface="Calibri" panose="020F0502020204030204" pitchFamily="34" charset="0"/>
                <a:cs typeface="Times New Roman" panose="02020603050405020304" pitchFamily="18" charset="0"/>
              </a:rPr>
              <a:t>Hosted more than</a:t>
            </a:r>
            <a:r>
              <a:rPr lang="en-US" dirty="0" smtClean="0">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twenty community/neighborhood </a:t>
            </a:r>
            <a:r>
              <a:rPr lang="en-US" dirty="0" smtClean="0">
                <a:ea typeface="Calibri" panose="020F0502020204030204" pitchFamily="34" charset="0"/>
                <a:cs typeface="Times New Roman" panose="02020603050405020304" pitchFamily="18" charset="0"/>
              </a:rPr>
              <a:t>meetings. </a:t>
            </a:r>
          </a:p>
          <a:p>
            <a:pPr marL="342903" indent="-342903">
              <a:lnSpc>
                <a:spcPct val="150000"/>
              </a:lnSpc>
              <a:buFont typeface="Symbol" panose="05050102010706020507" pitchFamily="18" charset="2"/>
              <a:buChar char=""/>
            </a:pPr>
            <a:r>
              <a:rPr lang="en-US" dirty="0" smtClean="0">
                <a:ea typeface="Calibri" panose="020F0502020204030204" pitchFamily="34" charset="0"/>
                <a:cs typeface="Times New Roman" panose="02020603050405020304" pitchFamily="18" charset="0"/>
              </a:rPr>
              <a:t>Received no </a:t>
            </a:r>
            <a:r>
              <a:rPr lang="en-US" dirty="0">
                <a:ea typeface="Calibri" panose="020F0502020204030204" pitchFamily="34" charset="0"/>
                <a:cs typeface="Times New Roman" panose="02020603050405020304" pitchFamily="18" charset="0"/>
              </a:rPr>
              <a:t>formal citizen </a:t>
            </a:r>
            <a:r>
              <a:rPr lang="en-US" dirty="0" smtClean="0">
                <a:ea typeface="Calibri" panose="020F0502020204030204" pitchFamily="34" charset="0"/>
                <a:cs typeface="Times New Roman" panose="02020603050405020304" pitchFamily="18" charset="0"/>
              </a:rPr>
              <a:t>complaints and there have been no new lawsuits or legal fees. </a:t>
            </a: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847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23CB8-3226-4337-A509-096B049201AC}"/>
              </a:ext>
            </a:extLst>
          </p:cNvPr>
          <p:cNvSpPr/>
          <p:nvPr/>
        </p:nvSpPr>
        <p:spPr>
          <a:xfrm rot="5400000">
            <a:off x="323111" y="1581892"/>
            <a:ext cx="7126183" cy="6858000"/>
          </a:xfrm>
          <a:prstGeom prst="rect">
            <a:avLst/>
          </a:prstGeom>
          <a:blipFill>
            <a:blip r:embed="rId2" cstate="print">
              <a:alphaModFix amt="25000"/>
              <a:extLst>
                <a:ext uri="{28A0092B-C50C-407E-A947-70E740481C1C}">
                  <a14:useLocalDpi xmlns:a14="http://schemas.microsoft.com/office/drawing/2010/main" val="0"/>
                </a:ext>
              </a:extLst>
            </a:blip>
            <a:stretch>
              <a:fillRect l="-217" t="3334" r="-217" b="33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6092FBB-C962-41AB-A505-AA8B1C487D99}"/>
              </a:ext>
            </a:extLst>
          </p:cNvPr>
          <p:cNvSpPr txBox="1"/>
          <p:nvPr/>
        </p:nvSpPr>
        <p:spPr>
          <a:xfrm>
            <a:off x="606113" y="238924"/>
            <a:ext cx="6560174" cy="646331"/>
          </a:xfrm>
          <a:prstGeom prst="rect">
            <a:avLst/>
          </a:prstGeom>
          <a:noFill/>
        </p:spPr>
        <p:txBody>
          <a:bodyPr wrap="square" rtlCol="0">
            <a:spAutoFit/>
          </a:bodyPr>
          <a:lstStyle/>
          <a:p>
            <a:pPr algn="ctr"/>
            <a:r>
              <a:rPr lang="en-US" sz="3600" b="1" dirty="0">
                <a:solidFill>
                  <a:schemeClr val="accent3">
                    <a:lumMod val="40000"/>
                    <a:lumOff val="60000"/>
                  </a:schemeClr>
                </a:solidFill>
                <a:cs typeface="Arial" panose="020B0604020202020204" pitchFamily="34" charset="0"/>
              </a:rPr>
              <a:t>Crime Analysis and Crime View</a:t>
            </a:r>
          </a:p>
        </p:txBody>
      </p:sp>
      <p:graphicFrame>
        <p:nvGraphicFramePr>
          <p:cNvPr id="5" name="Chart 4">
            <a:extLst>
              <a:ext uri="{FF2B5EF4-FFF2-40B4-BE49-F238E27FC236}">
                <a16:creationId xmlns:a16="http://schemas.microsoft.com/office/drawing/2014/main" id="{B34A7ECD-02C3-4496-AFDB-EDE189E3CB79}"/>
              </a:ext>
            </a:extLst>
          </p:cNvPr>
          <p:cNvGraphicFramePr>
            <a:graphicFrameLocks/>
          </p:cNvGraphicFramePr>
          <p:nvPr>
            <p:extLst>
              <p:ext uri="{D42A27DB-BD31-4B8C-83A1-F6EECF244321}">
                <p14:modId xmlns:p14="http://schemas.microsoft.com/office/powerpoint/2010/main" val="690466421"/>
              </p:ext>
            </p:extLst>
          </p:nvPr>
        </p:nvGraphicFramePr>
        <p:xfrm>
          <a:off x="647700" y="2551217"/>
          <a:ext cx="6400800" cy="712618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B60E68C-2505-454E-B060-35D04603849A}"/>
              </a:ext>
            </a:extLst>
          </p:cNvPr>
          <p:cNvSpPr txBox="1"/>
          <p:nvPr/>
        </p:nvSpPr>
        <p:spPr>
          <a:xfrm>
            <a:off x="647700" y="1023253"/>
            <a:ext cx="6477000" cy="2308324"/>
          </a:xfrm>
          <a:prstGeom prst="rect">
            <a:avLst/>
          </a:prstGeom>
          <a:noFill/>
        </p:spPr>
        <p:txBody>
          <a:bodyPr wrap="square" rtlCol="0">
            <a:spAutoFit/>
          </a:bodyPr>
          <a:lstStyle/>
          <a:p>
            <a:pPr algn="just"/>
            <a:r>
              <a:rPr lang="en-US" b="1" dirty="0"/>
              <a:t>The Kensington Police Department handled 9299 incidents, which is 43% higher than 2019 (6520 incidents).  There has been a 164% increase in thefts compared to the previous </a:t>
            </a:r>
            <a:r>
              <a:rPr lang="en-US" b="1" dirty="0" smtClean="0"/>
              <a:t>year due </a:t>
            </a:r>
            <a:r>
              <a:rPr lang="en-US" b="1" dirty="0"/>
              <a:t>to thefts from vehicles and </a:t>
            </a:r>
            <a:r>
              <a:rPr lang="en-US" b="1" dirty="0" smtClean="0"/>
              <a:t>of </a:t>
            </a:r>
            <a:r>
              <a:rPr lang="en-US" b="1" dirty="0" smtClean="0"/>
              <a:t>catalytic converters, as well as mail theft.</a:t>
            </a:r>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103634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99A469E-1FB0-479C-BC88-05E0ACDCC99F}"/>
              </a:ext>
            </a:extLst>
          </p:cNvPr>
          <p:cNvGraphicFramePr>
            <a:graphicFrameLocks/>
          </p:cNvGraphicFramePr>
          <p:nvPr>
            <p:extLst>
              <p:ext uri="{D42A27DB-BD31-4B8C-83A1-F6EECF244321}">
                <p14:modId xmlns:p14="http://schemas.microsoft.com/office/powerpoint/2010/main" val="4119050797"/>
              </p:ext>
            </p:extLst>
          </p:nvPr>
        </p:nvGraphicFramePr>
        <p:xfrm>
          <a:off x="914400" y="6324600"/>
          <a:ext cx="5943600"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72421021-0546-4278-9EEC-C4991D4A8324}"/>
              </a:ext>
            </a:extLst>
          </p:cNvPr>
          <p:cNvSpPr/>
          <p:nvPr/>
        </p:nvSpPr>
        <p:spPr>
          <a:xfrm>
            <a:off x="457200" y="457200"/>
            <a:ext cx="6858000" cy="9144000"/>
          </a:xfrm>
          <a:prstGeom prst="rect">
            <a:avLst/>
          </a:prstGeom>
          <a:blipFill dpi="0" rotWithShape="1">
            <a:blip r:embed="rId3" cstate="print">
              <a:alphaModFix amt="25000"/>
              <a:extLst>
                <a:ext uri="{28A0092B-C50C-407E-A947-70E740481C1C}">
                  <a14:useLocalDpi xmlns:a14="http://schemas.microsoft.com/office/drawing/2010/main" val="0"/>
                </a:ext>
              </a:extLst>
            </a:blip>
            <a:srcRect/>
            <a:stretch>
              <a:fillRect t="10994" b="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E35B1D91-585F-42AB-87CA-CD587B735ADA}"/>
              </a:ext>
            </a:extLst>
          </p:cNvPr>
          <p:cNvGraphicFramePr>
            <a:graphicFrameLocks/>
          </p:cNvGraphicFramePr>
          <p:nvPr>
            <p:extLst>
              <p:ext uri="{D42A27DB-BD31-4B8C-83A1-F6EECF244321}">
                <p14:modId xmlns:p14="http://schemas.microsoft.com/office/powerpoint/2010/main" val="1602039362"/>
              </p:ext>
            </p:extLst>
          </p:nvPr>
        </p:nvGraphicFramePr>
        <p:xfrm>
          <a:off x="467139" y="1563797"/>
          <a:ext cx="6953250" cy="69308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8821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99A469E-1FB0-479C-BC88-05E0ACDCC99F}"/>
              </a:ext>
            </a:extLst>
          </p:cNvPr>
          <p:cNvGraphicFramePr>
            <a:graphicFrameLocks/>
          </p:cNvGraphicFramePr>
          <p:nvPr>
            <p:extLst>
              <p:ext uri="{D42A27DB-BD31-4B8C-83A1-F6EECF244321}">
                <p14:modId xmlns:p14="http://schemas.microsoft.com/office/powerpoint/2010/main" val="4119050797"/>
              </p:ext>
            </p:extLst>
          </p:nvPr>
        </p:nvGraphicFramePr>
        <p:xfrm>
          <a:off x="914400" y="6324600"/>
          <a:ext cx="5943600"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72421021-0546-4278-9EEC-C4991D4A8324}"/>
              </a:ext>
            </a:extLst>
          </p:cNvPr>
          <p:cNvSpPr/>
          <p:nvPr/>
        </p:nvSpPr>
        <p:spPr>
          <a:xfrm>
            <a:off x="552450" y="838200"/>
            <a:ext cx="6667500" cy="8153400"/>
          </a:xfrm>
          <a:prstGeom prst="rect">
            <a:avLst/>
          </a:prstGeom>
          <a:blipFill dpi="0" rotWithShape="1">
            <a:blip r:embed="rId3" cstate="print">
              <a:alphaModFix amt="25000"/>
              <a:extLst>
                <a:ext uri="{28A0092B-C50C-407E-A947-70E740481C1C}">
                  <a14:useLocalDpi xmlns:a14="http://schemas.microsoft.com/office/drawing/2010/main" val="0"/>
                </a:ext>
              </a:extLst>
            </a:blip>
            <a:srcRect/>
            <a:stretch>
              <a:fillRect t="10994" b="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186954FC-400A-4555-BAFE-6826AA19120A}"/>
              </a:ext>
            </a:extLst>
          </p:cNvPr>
          <p:cNvGraphicFramePr>
            <a:graphicFrameLocks/>
          </p:cNvGraphicFramePr>
          <p:nvPr>
            <p:extLst>
              <p:ext uri="{D42A27DB-BD31-4B8C-83A1-F6EECF244321}">
                <p14:modId xmlns:p14="http://schemas.microsoft.com/office/powerpoint/2010/main" val="693001342"/>
              </p:ext>
            </p:extLst>
          </p:nvPr>
        </p:nvGraphicFramePr>
        <p:xfrm>
          <a:off x="552450" y="2209800"/>
          <a:ext cx="6667500" cy="376037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1066800" y="6357042"/>
            <a:ext cx="5867400" cy="923330"/>
          </a:xfrm>
          <a:prstGeom prst="rect">
            <a:avLst/>
          </a:prstGeom>
        </p:spPr>
        <p:txBody>
          <a:bodyPr wrap="square">
            <a:spAutoFit/>
          </a:bodyPr>
          <a:lstStyle/>
          <a:p>
            <a:pPr algn="just"/>
            <a:r>
              <a:rPr lang="en-US" b="1" dirty="0" smtClean="0"/>
              <a:t>There was </a:t>
            </a:r>
            <a:r>
              <a:rPr lang="en-US" b="1" dirty="0"/>
              <a:t>a </a:t>
            </a:r>
            <a:r>
              <a:rPr lang="en-US" b="1" dirty="0" smtClean="0"/>
              <a:t>slight increase in felony arrests from 2019. However, there was an overall decline in total arrests for 2020 versus 2019. </a:t>
            </a:r>
            <a:endParaRPr lang="en-US" b="1" dirty="0"/>
          </a:p>
        </p:txBody>
      </p:sp>
    </p:spTree>
    <p:extLst>
      <p:ext uri="{BB962C8B-B14F-4D97-AF65-F5344CB8AC3E}">
        <p14:creationId xmlns:p14="http://schemas.microsoft.com/office/powerpoint/2010/main" val="245988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FA6D54-3CE0-485D-A68F-535DFD2DAD86}"/>
              </a:ext>
            </a:extLst>
          </p:cNvPr>
          <p:cNvSpPr/>
          <p:nvPr/>
        </p:nvSpPr>
        <p:spPr>
          <a:xfrm>
            <a:off x="457200" y="1752600"/>
            <a:ext cx="6858000" cy="6858000"/>
          </a:xfrm>
          <a:prstGeom prst="rect">
            <a:avLst/>
          </a:prstGeom>
          <a:blipFill dpi="0" rotWithShape="1">
            <a:blip r:embed="rId2" cstate="print">
              <a:alphaModFix amt="25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86EE15EA-7EB2-4CA9-945B-36FE5CD7119B}"/>
              </a:ext>
            </a:extLst>
          </p:cNvPr>
          <p:cNvGraphicFramePr>
            <a:graphicFrameLocks/>
          </p:cNvGraphicFramePr>
          <p:nvPr>
            <p:extLst>
              <p:ext uri="{D42A27DB-BD31-4B8C-83A1-F6EECF244321}">
                <p14:modId xmlns:p14="http://schemas.microsoft.com/office/powerpoint/2010/main" val="806643267"/>
              </p:ext>
            </p:extLst>
          </p:nvPr>
        </p:nvGraphicFramePr>
        <p:xfrm>
          <a:off x="723900" y="1905000"/>
          <a:ext cx="6324600" cy="368827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F991D1D-9717-49B6-94E0-018AE45A554D}"/>
              </a:ext>
            </a:extLst>
          </p:cNvPr>
          <p:cNvSpPr txBox="1"/>
          <p:nvPr/>
        </p:nvSpPr>
        <p:spPr>
          <a:xfrm>
            <a:off x="952500" y="6225639"/>
            <a:ext cx="6096000" cy="1752599"/>
          </a:xfrm>
          <a:prstGeom prst="rect">
            <a:avLst/>
          </a:prstGeom>
          <a:noFill/>
        </p:spPr>
        <p:txBody>
          <a:bodyPr wrap="square" rtlCol="0">
            <a:spAutoFit/>
          </a:bodyPr>
          <a:lstStyle/>
          <a:p>
            <a:pPr algn="just"/>
            <a:r>
              <a:rPr lang="en-US" b="1" dirty="0"/>
              <a:t>There has been a 44% decrease in traffic accidents compared to the previous year. </a:t>
            </a:r>
          </a:p>
          <a:p>
            <a:endParaRPr lang="en-US" b="1" dirty="0"/>
          </a:p>
          <a:p>
            <a:pPr algn="just"/>
            <a:r>
              <a:rPr lang="en-US" b="1" dirty="0"/>
              <a:t>KPD officers have written a total of 319 traffic related citations compared to the previous year’s 150 citations. </a:t>
            </a:r>
          </a:p>
          <a:p>
            <a:endParaRPr lang="en-US" dirty="0"/>
          </a:p>
        </p:txBody>
      </p:sp>
    </p:spTree>
    <p:extLst>
      <p:ext uri="{BB962C8B-B14F-4D97-AF65-F5344CB8AC3E}">
        <p14:creationId xmlns:p14="http://schemas.microsoft.com/office/powerpoint/2010/main" val="240580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2020 Year End Report (Schuld) Draft 6 Print</Template>
  <TotalTime>6060</TotalTime>
  <Words>923</Words>
  <Application>Microsoft Office PowerPoint</Application>
  <PresentationFormat>Custom</PresentationFormat>
  <Paragraphs>143</Paragraphs>
  <Slides>17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Corbel</vt:lpstr>
      <vt:lpstr>Franklin Gothic Medium</vt:lpstr>
      <vt:lpstr>Symbol</vt:lpstr>
      <vt:lpstr>Times New Roman</vt:lpstr>
      <vt:lpstr>Wingdings</vt:lpstr>
      <vt:lpstr>Banded</vt:lpstr>
      <vt:lpstr>Kensington Police Department 2020 Annual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Naloxone Administration</dc:title>
  <dc:creator>Norman McAdams</dc:creator>
  <cp:lastModifiedBy>Marti Brown</cp:lastModifiedBy>
  <cp:revision>277</cp:revision>
  <dcterms:created xsi:type="dcterms:W3CDTF">2018-01-09T19:43:14Z</dcterms:created>
  <dcterms:modified xsi:type="dcterms:W3CDTF">2021-04-01T04:22:00Z</dcterms:modified>
</cp:coreProperties>
</file>