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270" r:id="rId3"/>
    <p:sldId id="258" r:id="rId4"/>
    <p:sldId id="259" r:id="rId5"/>
    <p:sldId id="262" r:id="rId6"/>
    <p:sldId id="272" r:id="rId7"/>
    <p:sldId id="273" r:id="rId8"/>
    <p:sldId id="267" r:id="rId9"/>
    <p:sldId id="268" r:id="rId10"/>
    <p:sldId id="274" r:id="rId11"/>
    <p:sldId id="276" r:id="rId12"/>
    <p:sldId id="281" r:id="rId13"/>
    <p:sldId id="277" r:id="rId14"/>
    <p:sldId id="279" r:id="rId15"/>
    <p:sldId id="278" r:id="rId16"/>
    <p:sldId id="280" r:id="rId17"/>
    <p:sldId id="282" r:id="rId18"/>
    <p:sldId id="284" r:id="rId19"/>
    <p:sldId id="283" r:id="rId20"/>
    <p:sldId id="263" r:id="rId21"/>
    <p:sldId id="275" r:id="rId22"/>
    <p:sldId id="265" r:id="rId23"/>
    <p:sldId id="266" r:id="rId24"/>
    <p:sldId id="27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3" autoAdjust="0"/>
    <p:restoredTop sz="94660"/>
  </p:normalViewPr>
  <p:slideViewPr>
    <p:cSldViewPr snapToGrid="0">
      <p:cViewPr varScale="1">
        <p:scale>
          <a:sx n="106" d="100"/>
          <a:sy n="106" d="100"/>
        </p:scale>
        <p:origin x="702" y="96"/>
      </p:cViewPr>
      <p:guideLst/>
    </p:cSldViewPr>
  </p:slideViewPr>
  <p:notesTextViewPr>
    <p:cViewPr>
      <p:scale>
        <a:sx n="1" d="1"/>
        <a:sy n="1" d="1"/>
      </p:scale>
      <p:origin x="0" y="0"/>
    </p:cViewPr>
  </p:notesTextViewPr>
  <p:notesViewPr>
    <p:cSldViewPr snapToGrid="0">
      <p:cViewPr varScale="1">
        <p:scale>
          <a:sx n="85" d="100"/>
          <a:sy n="85"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CF9C5-2BD9-49A4-9C3B-9D5189F0C936}" type="datetimeFigureOut">
              <a:rPr lang="en-US" smtClean="0"/>
              <a:t>4/6/2021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D2A4BD-D55F-47E4-9120-6A5222659B6A}" type="slidenum">
              <a:rPr lang="en-US" smtClean="0"/>
              <a:t>‹#›</a:t>
            </a:fld>
            <a:endParaRPr lang="en-US" dirty="0"/>
          </a:p>
        </p:txBody>
      </p:sp>
    </p:spTree>
    <p:extLst>
      <p:ext uri="{BB962C8B-B14F-4D97-AF65-F5344CB8AC3E}">
        <p14:creationId xmlns:p14="http://schemas.microsoft.com/office/powerpoint/2010/main" val="973438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D2A4BD-D55F-47E4-9120-6A5222659B6A}" type="slidenum">
              <a:rPr lang="en-US" smtClean="0"/>
              <a:t>1</a:t>
            </a:fld>
            <a:endParaRPr lang="en-US" dirty="0"/>
          </a:p>
        </p:txBody>
      </p:sp>
    </p:spTree>
    <p:extLst>
      <p:ext uri="{BB962C8B-B14F-4D97-AF65-F5344CB8AC3E}">
        <p14:creationId xmlns:p14="http://schemas.microsoft.com/office/powerpoint/2010/main" val="3633968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2A4BD-D55F-47E4-9120-6A5222659B6A}" type="slidenum">
              <a:rPr lang="en-US" smtClean="0"/>
              <a:t>24</a:t>
            </a:fld>
            <a:endParaRPr lang="en-US" dirty="0"/>
          </a:p>
        </p:txBody>
      </p:sp>
    </p:spTree>
    <p:extLst>
      <p:ext uri="{BB962C8B-B14F-4D97-AF65-F5344CB8AC3E}">
        <p14:creationId xmlns:p14="http://schemas.microsoft.com/office/powerpoint/2010/main" val="856578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is PD, light brown his Fire, and dark brown is shared</a:t>
            </a:r>
          </a:p>
        </p:txBody>
      </p:sp>
      <p:sp>
        <p:nvSpPr>
          <p:cNvPr id="4" name="Slide Number Placeholder 3"/>
          <p:cNvSpPr>
            <a:spLocks noGrp="1"/>
          </p:cNvSpPr>
          <p:nvPr>
            <p:ph type="sldNum" sz="quarter" idx="5"/>
          </p:nvPr>
        </p:nvSpPr>
        <p:spPr/>
        <p:txBody>
          <a:bodyPr/>
          <a:lstStyle/>
          <a:p>
            <a:fld id="{ECD2A4BD-D55F-47E4-9120-6A5222659B6A}" type="slidenum">
              <a:rPr lang="en-US" smtClean="0"/>
              <a:t>3</a:t>
            </a:fld>
            <a:endParaRPr lang="en-US" dirty="0"/>
          </a:p>
        </p:txBody>
      </p:sp>
    </p:spTree>
    <p:extLst>
      <p:ext uri="{BB962C8B-B14F-4D97-AF65-F5344CB8AC3E}">
        <p14:creationId xmlns:p14="http://schemas.microsoft.com/office/powerpoint/2010/main" val="3938560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Blue is PD, light brown is Fire and Dark Brown is shared.  </a:t>
            </a:r>
          </a:p>
        </p:txBody>
      </p:sp>
      <p:sp>
        <p:nvSpPr>
          <p:cNvPr id="4" name="Slide Number Placeholder 3"/>
          <p:cNvSpPr>
            <a:spLocks noGrp="1"/>
          </p:cNvSpPr>
          <p:nvPr>
            <p:ph type="sldNum" sz="quarter" idx="5"/>
          </p:nvPr>
        </p:nvSpPr>
        <p:spPr/>
        <p:txBody>
          <a:bodyPr/>
          <a:lstStyle/>
          <a:p>
            <a:fld id="{ECD2A4BD-D55F-47E4-9120-6A5222659B6A}" type="slidenum">
              <a:rPr lang="en-US" smtClean="0"/>
              <a:t>4</a:t>
            </a:fld>
            <a:endParaRPr lang="en-US" dirty="0"/>
          </a:p>
        </p:txBody>
      </p:sp>
    </p:spTree>
    <p:extLst>
      <p:ext uri="{BB962C8B-B14F-4D97-AF65-F5344CB8AC3E}">
        <p14:creationId xmlns:p14="http://schemas.microsoft.com/office/powerpoint/2010/main" val="11484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Parking issues are sometimes inconvenient but are not a problem</a:t>
            </a:r>
          </a:p>
        </p:txBody>
      </p:sp>
      <p:sp>
        <p:nvSpPr>
          <p:cNvPr id="4" name="Slide Number Placeholder 3"/>
          <p:cNvSpPr>
            <a:spLocks noGrp="1"/>
          </p:cNvSpPr>
          <p:nvPr>
            <p:ph type="sldNum" sz="quarter" idx="5"/>
          </p:nvPr>
        </p:nvSpPr>
        <p:spPr/>
        <p:txBody>
          <a:bodyPr/>
          <a:lstStyle/>
          <a:p>
            <a:fld id="{ECD2A4BD-D55F-47E4-9120-6A5222659B6A}" type="slidenum">
              <a:rPr lang="en-US" smtClean="0"/>
              <a:t>5</a:t>
            </a:fld>
            <a:endParaRPr lang="en-US" dirty="0"/>
          </a:p>
        </p:txBody>
      </p:sp>
    </p:spTree>
    <p:extLst>
      <p:ext uri="{BB962C8B-B14F-4D97-AF65-F5344CB8AC3E}">
        <p14:creationId xmlns:p14="http://schemas.microsoft.com/office/powerpoint/2010/main" val="1988815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is PD, light brown his Fire, and dark brown is shared</a:t>
            </a:r>
          </a:p>
        </p:txBody>
      </p:sp>
      <p:sp>
        <p:nvSpPr>
          <p:cNvPr id="4" name="Slide Number Placeholder 3"/>
          <p:cNvSpPr>
            <a:spLocks noGrp="1"/>
          </p:cNvSpPr>
          <p:nvPr>
            <p:ph type="sldNum" sz="quarter" idx="5"/>
          </p:nvPr>
        </p:nvSpPr>
        <p:spPr/>
        <p:txBody>
          <a:bodyPr/>
          <a:lstStyle/>
          <a:p>
            <a:fld id="{ECD2A4BD-D55F-47E4-9120-6A5222659B6A}" type="slidenum">
              <a:rPr lang="en-US" smtClean="0"/>
              <a:t>6</a:t>
            </a:fld>
            <a:endParaRPr lang="en-US" dirty="0"/>
          </a:p>
        </p:txBody>
      </p:sp>
    </p:spTree>
    <p:extLst>
      <p:ext uri="{BB962C8B-B14F-4D97-AF65-F5344CB8AC3E}">
        <p14:creationId xmlns:p14="http://schemas.microsoft.com/office/powerpoint/2010/main" val="1840337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is PD, light brown his Fire, and dark brown is shared</a:t>
            </a:r>
          </a:p>
        </p:txBody>
      </p:sp>
      <p:sp>
        <p:nvSpPr>
          <p:cNvPr id="4" name="Slide Number Placeholder 3"/>
          <p:cNvSpPr>
            <a:spLocks noGrp="1"/>
          </p:cNvSpPr>
          <p:nvPr>
            <p:ph type="sldNum" sz="quarter" idx="5"/>
          </p:nvPr>
        </p:nvSpPr>
        <p:spPr/>
        <p:txBody>
          <a:bodyPr/>
          <a:lstStyle/>
          <a:p>
            <a:fld id="{ECD2A4BD-D55F-47E4-9120-6A5222659B6A}" type="slidenum">
              <a:rPr lang="en-US" smtClean="0"/>
              <a:t>7</a:t>
            </a:fld>
            <a:endParaRPr lang="en-US" dirty="0"/>
          </a:p>
        </p:txBody>
      </p:sp>
    </p:spTree>
    <p:extLst>
      <p:ext uri="{BB962C8B-B14F-4D97-AF65-F5344CB8AC3E}">
        <p14:creationId xmlns:p14="http://schemas.microsoft.com/office/powerpoint/2010/main" val="1601121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lose a bathroom and live scanning capabilities although we may be able to squeeze in the machine once the square footage is </a:t>
            </a:r>
            <a:r>
              <a:rPr lang="en-US" dirty="0" smtClean="0"/>
              <a:t>known. </a:t>
            </a:r>
          </a:p>
          <a:p>
            <a:pPr marL="171450" indent="-171450">
              <a:buFont typeface="Arial" panose="020B0604020202020204" pitchFamily="34" charset="0"/>
              <a:buChar char="•"/>
            </a:pPr>
            <a:r>
              <a:rPr lang="en-US" dirty="0" smtClean="0"/>
              <a:t>Currently, the drawings and various schematics, including Plan G are conceptual. Typically, exact square footage of a project isn’t known until 70% or more of construction drawings have been complete. So, the exact net square footage for the KPD space is not yet known and won’t be until the construction drawings are complete. </a:t>
            </a:r>
            <a:endParaRPr lang="en-US" dirty="0"/>
          </a:p>
        </p:txBody>
      </p:sp>
      <p:sp>
        <p:nvSpPr>
          <p:cNvPr id="4" name="Slide Number Placeholder 3"/>
          <p:cNvSpPr>
            <a:spLocks noGrp="1"/>
          </p:cNvSpPr>
          <p:nvPr>
            <p:ph type="sldNum" sz="quarter" idx="5"/>
          </p:nvPr>
        </p:nvSpPr>
        <p:spPr/>
        <p:txBody>
          <a:bodyPr/>
          <a:lstStyle/>
          <a:p>
            <a:fld id="{ECD2A4BD-D55F-47E4-9120-6A5222659B6A}" type="slidenum">
              <a:rPr lang="en-US" smtClean="0"/>
              <a:t>20</a:t>
            </a:fld>
            <a:endParaRPr lang="en-US" dirty="0"/>
          </a:p>
        </p:txBody>
      </p:sp>
    </p:spTree>
    <p:extLst>
      <p:ext uri="{BB962C8B-B14F-4D97-AF65-F5344CB8AC3E}">
        <p14:creationId xmlns:p14="http://schemas.microsoft.com/office/powerpoint/2010/main" val="3717028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2A4BD-D55F-47E4-9120-6A5222659B6A}" type="slidenum">
              <a:rPr lang="en-US" smtClean="0"/>
              <a:t>22</a:t>
            </a:fld>
            <a:endParaRPr lang="en-US" dirty="0"/>
          </a:p>
        </p:txBody>
      </p:sp>
    </p:spTree>
    <p:extLst>
      <p:ext uri="{BB962C8B-B14F-4D97-AF65-F5344CB8AC3E}">
        <p14:creationId xmlns:p14="http://schemas.microsoft.com/office/powerpoint/2010/main" val="778186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2A4BD-D55F-47E4-9120-6A5222659B6A}" type="slidenum">
              <a:rPr lang="en-US" smtClean="0"/>
              <a:t>23</a:t>
            </a:fld>
            <a:endParaRPr lang="en-US" dirty="0"/>
          </a:p>
        </p:txBody>
      </p:sp>
    </p:spTree>
    <p:extLst>
      <p:ext uri="{BB962C8B-B14F-4D97-AF65-F5344CB8AC3E}">
        <p14:creationId xmlns:p14="http://schemas.microsoft.com/office/powerpoint/2010/main" val="3499569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4/6/2021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4/6/2021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4/6/2021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4/6/2021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4/6/2021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4/6/2021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4/6/2021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4/6/2021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4/6/2021</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4/6/2021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4/6/2021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4/6/2021</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4C4C0-CD39-4064-8752-346FB608B3DC}"/>
              </a:ext>
            </a:extLst>
          </p:cNvPr>
          <p:cNvSpPr>
            <a:spLocks noGrp="1"/>
          </p:cNvSpPr>
          <p:nvPr>
            <p:ph type="ctrTitle"/>
          </p:nvPr>
        </p:nvSpPr>
        <p:spPr>
          <a:xfrm>
            <a:off x="1402365" y="2853918"/>
            <a:ext cx="7142015" cy="3755112"/>
          </a:xfrm>
        </p:spPr>
        <p:txBody>
          <a:bodyPr>
            <a:normAutofit fontScale="90000"/>
          </a:bodyPr>
          <a:lstStyle/>
          <a:p>
            <a:pPr algn="ctr"/>
            <a:r>
              <a:rPr lang="en-US" sz="4400" b="1" dirty="0">
                <a:solidFill>
                  <a:schemeClr val="accent1">
                    <a:lumMod val="60000"/>
                    <a:lumOff val="40000"/>
                  </a:schemeClr>
                </a:solidFill>
              </a:rPr>
              <a:t>Kensington Public Safety Building: Potential Impact of Future Renovation on KPD</a:t>
            </a:r>
            <a:r>
              <a:rPr lang="en-US" dirty="0">
                <a:solidFill>
                  <a:schemeClr val="accent1">
                    <a:lumMod val="60000"/>
                    <a:lumOff val="40000"/>
                  </a:schemeClr>
                </a:solidFill>
              </a:rPr>
              <a:t/>
            </a:r>
            <a:br>
              <a:rPr lang="en-US" dirty="0">
                <a:solidFill>
                  <a:schemeClr val="accent1">
                    <a:lumMod val="60000"/>
                    <a:lumOff val="40000"/>
                  </a:schemeClr>
                </a:solidFill>
              </a:rPr>
            </a:br>
            <a:r>
              <a:rPr lang="en-US" dirty="0">
                <a:solidFill>
                  <a:schemeClr val="accent1">
                    <a:lumMod val="60000"/>
                    <a:lumOff val="40000"/>
                  </a:schemeClr>
                </a:solidFill>
              </a:rPr>
              <a:t/>
            </a:r>
            <a:br>
              <a:rPr lang="en-US" dirty="0">
                <a:solidFill>
                  <a:schemeClr val="accent1">
                    <a:lumMod val="60000"/>
                    <a:lumOff val="40000"/>
                  </a:schemeClr>
                </a:solidFill>
              </a:rPr>
            </a:br>
            <a:r>
              <a:rPr lang="en-US" sz="2200" dirty="0">
                <a:solidFill>
                  <a:schemeClr val="accent1">
                    <a:lumMod val="60000"/>
                    <a:lumOff val="40000"/>
                  </a:schemeClr>
                </a:solidFill>
              </a:rPr>
              <a:t>Walt Schuld, Interim Chief of Police</a:t>
            </a:r>
            <a:br>
              <a:rPr lang="en-US" sz="2200" dirty="0">
                <a:solidFill>
                  <a:schemeClr val="accent1">
                    <a:lumMod val="60000"/>
                    <a:lumOff val="40000"/>
                  </a:schemeClr>
                </a:solidFill>
              </a:rPr>
            </a:br>
            <a:r>
              <a:rPr lang="en-US" sz="2200" dirty="0">
                <a:solidFill>
                  <a:schemeClr val="accent1">
                    <a:lumMod val="60000"/>
                    <a:lumOff val="40000"/>
                  </a:schemeClr>
                </a:solidFill>
              </a:rPr>
              <a:t>Marti Brown, General Manager</a:t>
            </a:r>
            <a:br>
              <a:rPr lang="en-US" sz="2200" dirty="0">
                <a:solidFill>
                  <a:schemeClr val="accent1">
                    <a:lumMod val="60000"/>
                    <a:lumOff val="40000"/>
                  </a:schemeClr>
                </a:solidFill>
              </a:rPr>
            </a:br>
            <a:r>
              <a:rPr lang="en-US" dirty="0">
                <a:solidFill>
                  <a:schemeClr val="accent1">
                    <a:lumMod val="60000"/>
                    <a:lumOff val="40000"/>
                  </a:schemeClr>
                </a:solidFill>
              </a:rPr>
              <a:t/>
            </a:r>
            <a:br>
              <a:rPr lang="en-US" dirty="0">
                <a:solidFill>
                  <a:schemeClr val="accent1">
                    <a:lumMod val="60000"/>
                    <a:lumOff val="40000"/>
                  </a:schemeClr>
                </a:solidFill>
              </a:rPr>
            </a:br>
            <a:endParaRPr lang="en-US" dirty="0">
              <a:solidFill>
                <a:schemeClr val="accent1">
                  <a:lumMod val="60000"/>
                  <a:lumOff val="40000"/>
                </a:schemeClr>
              </a:solidFill>
            </a:endParaRPr>
          </a:p>
        </p:txBody>
      </p:sp>
      <p:sp>
        <p:nvSpPr>
          <p:cNvPr id="3" name="Subtitle 2">
            <a:extLst>
              <a:ext uri="{FF2B5EF4-FFF2-40B4-BE49-F238E27FC236}">
                <a16:creationId xmlns:a16="http://schemas.microsoft.com/office/drawing/2014/main" id="{539302C2-7C8C-405C-B29F-4D7B452CEA33}"/>
              </a:ext>
            </a:extLst>
          </p:cNvPr>
          <p:cNvSpPr>
            <a:spLocks noGrp="1"/>
          </p:cNvSpPr>
          <p:nvPr>
            <p:ph type="subTitle" idx="1"/>
          </p:nvPr>
        </p:nvSpPr>
        <p:spPr>
          <a:xfrm>
            <a:off x="2790888" y="508409"/>
            <a:ext cx="4387844" cy="1027043"/>
          </a:xfrm>
        </p:spPr>
        <p:txBody>
          <a:bodyPr>
            <a:normAutofit fontScale="92500" lnSpcReduction="10000"/>
          </a:bodyPr>
          <a:lstStyle/>
          <a:p>
            <a:pPr algn="ctr"/>
            <a:r>
              <a:rPr lang="en-US" sz="6000" b="1" dirty="0">
                <a:solidFill>
                  <a:schemeClr val="accent1">
                    <a:lumMod val="60000"/>
                    <a:lumOff val="40000"/>
                  </a:schemeClr>
                </a:solidFill>
              </a:rPr>
              <a:t>KPPCSD</a:t>
            </a:r>
          </a:p>
        </p:txBody>
      </p:sp>
      <p:pic>
        <p:nvPicPr>
          <p:cNvPr id="4" name="Picture 3">
            <a:extLst>
              <a:ext uri="{FF2B5EF4-FFF2-40B4-BE49-F238E27FC236}">
                <a16:creationId xmlns:a16="http://schemas.microsoft.com/office/drawing/2014/main" id="{4B95B1A5-1B27-4989-B390-C63A26F0716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6153" y="329654"/>
            <a:ext cx="1528996" cy="1384555"/>
          </a:xfrm>
          <a:prstGeom prst="rect">
            <a:avLst/>
          </a:prstGeom>
          <a:noFill/>
          <a:ln>
            <a:noFill/>
          </a:ln>
        </p:spPr>
      </p:pic>
      <p:pic>
        <p:nvPicPr>
          <p:cNvPr id="6" name="Picture 5" descr="Logo&#10;&#10;Description automatically generated">
            <a:extLst>
              <a:ext uri="{FF2B5EF4-FFF2-40B4-BE49-F238E27FC236}">
                <a16:creationId xmlns:a16="http://schemas.microsoft.com/office/drawing/2014/main" id="{9A191E44-EC65-45ED-9DD7-8301C25CAA6F}"/>
              </a:ext>
            </a:extLst>
          </p:cNvPr>
          <p:cNvPicPr>
            <a:picLocks noChangeAspect="1"/>
          </p:cNvPicPr>
          <p:nvPr/>
        </p:nvPicPr>
        <p:blipFill>
          <a:blip r:embed="rId4"/>
          <a:stretch>
            <a:fillRect/>
          </a:stretch>
        </p:blipFill>
        <p:spPr>
          <a:xfrm>
            <a:off x="7074471" y="231302"/>
            <a:ext cx="1528995" cy="1730479"/>
          </a:xfrm>
          <a:prstGeom prst="rect">
            <a:avLst/>
          </a:prstGeom>
        </p:spPr>
      </p:pic>
    </p:spTree>
    <p:extLst>
      <p:ext uri="{BB962C8B-B14F-4D97-AF65-F5344CB8AC3E}">
        <p14:creationId xmlns:p14="http://schemas.microsoft.com/office/powerpoint/2010/main" val="1587367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876010" y="517391"/>
            <a:ext cx="5855517" cy="1323439"/>
          </a:xfrm>
          <a:prstGeom prst="rect">
            <a:avLst/>
          </a:prstGeom>
          <a:noFill/>
        </p:spPr>
        <p:txBody>
          <a:bodyPr wrap="square">
            <a:spAutoFit/>
          </a:bodyPr>
          <a:lstStyle/>
          <a:p>
            <a:pPr algn="ctr">
              <a:spcBef>
                <a:spcPts val="0"/>
              </a:spcBef>
              <a:spcAft>
                <a:spcPts val="0"/>
              </a:spcAft>
            </a:pPr>
            <a:r>
              <a:rPr lang="en-US" sz="4000" b="1" dirty="0">
                <a:solidFill>
                  <a:schemeClr val="accent1">
                    <a:lumMod val="60000"/>
                    <a:lumOff val="40000"/>
                  </a:schemeClr>
                </a:solidFill>
              </a:rPr>
              <a:t>Proposed Plan G</a:t>
            </a:r>
            <a:endParaRPr lang="en-US" sz="4000" b="1" baseline="30000" dirty="0">
              <a:solidFill>
                <a:schemeClr val="accent1">
                  <a:lumMod val="60000"/>
                  <a:lumOff val="40000"/>
                </a:schemeClr>
              </a:solidFill>
            </a:endParaRPr>
          </a:p>
          <a:p>
            <a:pPr algn="ctr">
              <a:spcBef>
                <a:spcPts val="0"/>
              </a:spcBef>
              <a:spcAft>
                <a:spcPts val="0"/>
              </a:spcAft>
            </a:pPr>
            <a:r>
              <a:rPr lang="en-US" sz="4000" b="1" baseline="30000" dirty="0">
                <a:solidFill>
                  <a:schemeClr val="accent1">
                    <a:lumMod val="60000"/>
                    <a:lumOff val="40000"/>
                  </a:schemeClr>
                </a:solidFill>
              </a:rPr>
              <a:t>What’s missing? </a:t>
            </a:r>
            <a:endParaRPr lang="en-US" sz="4000" b="1" dirty="0">
              <a:solidFill>
                <a:schemeClr val="accent1">
                  <a:lumMod val="60000"/>
                  <a:lumOff val="40000"/>
                </a:schemeClr>
              </a:solidFill>
            </a:endParaRP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2"/>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7" name="TextBox 6">
            <a:extLst>
              <a:ext uri="{FF2B5EF4-FFF2-40B4-BE49-F238E27FC236}">
                <a16:creationId xmlns:a16="http://schemas.microsoft.com/office/drawing/2014/main" id="{FCCD468B-5F5C-4EF8-B1E2-EC7385350024}"/>
              </a:ext>
            </a:extLst>
          </p:cNvPr>
          <p:cNvSpPr txBox="1"/>
          <p:nvPr/>
        </p:nvSpPr>
        <p:spPr>
          <a:xfrm>
            <a:off x="7689051" y="2635338"/>
            <a:ext cx="3468813"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a:t>No Office Space for the Police Services </a:t>
            </a:r>
            <a:r>
              <a:rPr lang="en-US" b="1" dirty="0" smtClean="0"/>
              <a:t>Assistant.  </a:t>
            </a:r>
            <a:endParaRPr lang="en-US" b="1" dirty="0"/>
          </a:p>
          <a:p>
            <a:pPr marL="285750" indent="-285750">
              <a:buFont typeface="Arial" panose="020B0604020202020204" pitchFamily="34" charset="0"/>
              <a:buChar char="•"/>
            </a:pPr>
            <a:r>
              <a:rPr lang="en-US" b="1" dirty="0"/>
              <a:t>No office space for the Traffic Safety Officer. </a:t>
            </a:r>
          </a:p>
          <a:p>
            <a:pPr marL="285750" indent="-285750">
              <a:buFont typeface="Arial" panose="020B0604020202020204" pitchFamily="34" charset="0"/>
              <a:buChar char="•"/>
            </a:pPr>
            <a:r>
              <a:rPr lang="en-US" b="1" dirty="0"/>
              <a:t>No office space for two Sergeants. </a:t>
            </a:r>
          </a:p>
          <a:p>
            <a:pPr marL="285750" indent="-285750">
              <a:buFont typeface="Arial" panose="020B0604020202020204" pitchFamily="34" charset="0"/>
              <a:buChar char="•"/>
            </a:pPr>
            <a:r>
              <a:rPr lang="en-US" b="1" dirty="0"/>
              <a:t>No office space for a </a:t>
            </a:r>
            <a:r>
              <a:rPr lang="en-US" b="1" dirty="0" smtClean="0"/>
              <a:t>Detective. </a:t>
            </a:r>
            <a:endParaRPr lang="en-US" b="1" dirty="0"/>
          </a:p>
          <a:p>
            <a:pPr marL="285750" indent="-285750">
              <a:buFont typeface="Arial" panose="020B0604020202020204" pitchFamily="34" charset="0"/>
              <a:buChar char="•"/>
            </a:pPr>
            <a:r>
              <a:rPr lang="en-US" b="1" dirty="0"/>
              <a:t>No evidence Room or temporary storage </a:t>
            </a:r>
            <a:r>
              <a:rPr lang="en-US" b="1" dirty="0" smtClean="0"/>
              <a:t>lockers for evidence.</a:t>
            </a:r>
            <a:endParaRPr lang="en-US" b="1" dirty="0"/>
          </a:p>
        </p:txBody>
      </p:sp>
      <p:pic>
        <p:nvPicPr>
          <p:cNvPr id="3" name="Picture 2" descr="A picture containing person, indoor, person&#10;&#10;Description automatically generated">
            <a:extLst>
              <a:ext uri="{FF2B5EF4-FFF2-40B4-BE49-F238E27FC236}">
                <a16:creationId xmlns:a16="http://schemas.microsoft.com/office/drawing/2014/main" id="{80BA2859-293C-4A45-9B6F-D47BDFD9DE8F}"/>
              </a:ext>
            </a:extLst>
          </p:cNvPr>
          <p:cNvPicPr>
            <a:picLocks noChangeAspect="1"/>
          </p:cNvPicPr>
          <p:nvPr/>
        </p:nvPicPr>
        <p:blipFill>
          <a:blip r:embed="rId4"/>
          <a:stretch>
            <a:fillRect/>
          </a:stretch>
        </p:blipFill>
        <p:spPr>
          <a:xfrm>
            <a:off x="1272036" y="2112434"/>
            <a:ext cx="2791812" cy="2634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person sitting in a chair&#10;&#10;Description automatically generated with low confidence">
            <a:extLst>
              <a:ext uri="{FF2B5EF4-FFF2-40B4-BE49-F238E27FC236}">
                <a16:creationId xmlns:a16="http://schemas.microsoft.com/office/drawing/2014/main" id="{6A486E91-CBE9-4E70-B310-2E9B19255BBB}"/>
              </a:ext>
            </a:extLst>
          </p:cNvPr>
          <p:cNvPicPr>
            <a:picLocks noChangeAspect="1"/>
          </p:cNvPicPr>
          <p:nvPr/>
        </p:nvPicPr>
        <p:blipFill>
          <a:blip r:embed="rId5"/>
          <a:stretch>
            <a:fillRect/>
          </a:stretch>
        </p:blipFill>
        <p:spPr>
          <a:xfrm>
            <a:off x="4428646" y="3865971"/>
            <a:ext cx="2895607" cy="2394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6090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876010" y="444967"/>
            <a:ext cx="5855517" cy="1323439"/>
          </a:xfrm>
          <a:prstGeom prst="rect">
            <a:avLst/>
          </a:prstGeom>
          <a:noFill/>
        </p:spPr>
        <p:txBody>
          <a:bodyPr wrap="square">
            <a:spAutoFit/>
          </a:bodyPr>
          <a:lstStyle/>
          <a:p>
            <a:pPr algn="ctr">
              <a:spcBef>
                <a:spcPts val="0"/>
              </a:spcBef>
              <a:spcAft>
                <a:spcPts val="0"/>
              </a:spcAft>
            </a:pPr>
            <a:r>
              <a:rPr lang="en-US" sz="4000" b="1" dirty="0">
                <a:solidFill>
                  <a:schemeClr val="accent1">
                    <a:lumMod val="60000"/>
                    <a:lumOff val="40000"/>
                  </a:schemeClr>
                </a:solidFill>
              </a:rPr>
              <a:t>Contracting </a:t>
            </a:r>
            <a:br>
              <a:rPr lang="en-US" sz="4000" b="1" dirty="0">
                <a:solidFill>
                  <a:schemeClr val="accent1">
                    <a:lumMod val="60000"/>
                    <a:lumOff val="40000"/>
                  </a:schemeClr>
                </a:solidFill>
              </a:rPr>
            </a:br>
            <a:r>
              <a:rPr lang="en-US" sz="4000" b="1" dirty="0">
                <a:solidFill>
                  <a:schemeClr val="accent1">
                    <a:lumMod val="60000"/>
                    <a:lumOff val="40000"/>
                  </a:schemeClr>
                </a:solidFill>
              </a:rPr>
              <a:t>for Services</a:t>
            </a: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2"/>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7" name="TextBox 6">
            <a:extLst>
              <a:ext uri="{FF2B5EF4-FFF2-40B4-BE49-F238E27FC236}">
                <a16:creationId xmlns:a16="http://schemas.microsoft.com/office/drawing/2014/main" id="{FCCD468B-5F5C-4EF8-B1E2-EC7385350024}"/>
              </a:ext>
            </a:extLst>
          </p:cNvPr>
          <p:cNvSpPr txBox="1"/>
          <p:nvPr/>
        </p:nvSpPr>
        <p:spPr>
          <a:xfrm>
            <a:off x="1637336" y="2472722"/>
            <a:ext cx="9127233" cy="3046988"/>
          </a:xfrm>
          <a:prstGeom prst="rect">
            <a:avLst/>
          </a:prstGeom>
          <a:noFill/>
        </p:spPr>
        <p:txBody>
          <a:bodyPr wrap="square" rtlCol="0">
            <a:spAutoFit/>
          </a:bodyPr>
          <a:lstStyle/>
          <a:p>
            <a:r>
              <a:rPr lang="en-US" sz="1600" b="1" u="sng" dirty="0"/>
              <a:t>Detective </a:t>
            </a:r>
            <a:r>
              <a:rPr lang="en-US" sz="1600" b="1" u="sng" dirty="0" smtClean="0"/>
              <a:t>Services - Availability &amp; Potential Cost:</a:t>
            </a:r>
            <a:endParaRPr lang="en-US" sz="1600" b="1" u="sng" dirty="0"/>
          </a:p>
          <a:p>
            <a:pPr marL="285750" indent="-285750">
              <a:buFont typeface="Wingdings" panose="05000000000000000000" pitchFamily="2" charset="2"/>
              <a:buChar char="§"/>
            </a:pPr>
            <a:r>
              <a:rPr lang="en-US" sz="1600" dirty="0"/>
              <a:t>Four agencies contacted – not interested in contracting for detective services. </a:t>
            </a:r>
            <a:br>
              <a:rPr lang="en-US" sz="1600" dirty="0"/>
            </a:br>
            <a:endParaRPr lang="en-US" sz="1600" dirty="0"/>
          </a:p>
          <a:p>
            <a:pPr marL="285750" indent="-285750">
              <a:buFont typeface="Wingdings" panose="05000000000000000000" pitchFamily="2" charset="2"/>
              <a:buChar char="§"/>
            </a:pPr>
            <a:r>
              <a:rPr lang="en-US" sz="1600" dirty="0"/>
              <a:t>If they were interested, however, they would charge ~ 50% of the total “roll up” cost of a detective's employment (e.g., salary and benefits) based on the District’s workload. </a:t>
            </a:r>
            <a:br>
              <a:rPr lang="en-US" sz="1600" dirty="0"/>
            </a:br>
            <a:r>
              <a:rPr lang="en-US" sz="1600" dirty="0"/>
              <a:t> </a:t>
            </a:r>
          </a:p>
          <a:p>
            <a:pPr marL="285750" indent="-285750">
              <a:buFont typeface="Wingdings" panose="05000000000000000000" pitchFamily="2" charset="2"/>
              <a:buChar char="§"/>
            </a:pPr>
            <a:r>
              <a:rPr lang="en-US" sz="1600" dirty="0"/>
              <a:t>Based on this calculation, the District would pay ~ $80,000-150,000 per year for detective services.  </a:t>
            </a:r>
            <a:br>
              <a:rPr lang="en-US" sz="1600" dirty="0"/>
            </a:br>
            <a:endParaRPr lang="en-US" sz="1600" dirty="0"/>
          </a:p>
          <a:p>
            <a:pPr marL="285750" indent="-285750">
              <a:buFont typeface="Wingdings" panose="05000000000000000000" pitchFamily="2" charset="2"/>
              <a:buChar char="§"/>
            </a:pPr>
            <a:r>
              <a:rPr lang="en-US" sz="1600" dirty="0"/>
              <a:t>Even after this expense, there are still auxiliary duties that would not be accounted for and/or could not be delegated to the contract Detective; and would have to be absorbed by another non-contract officer. </a:t>
            </a:r>
            <a:endParaRPr lang="en-US" sz="1600" b="1" u="sng" dirty="0"/>
          </a:p>
        </p:txBody>
      </p:sp>
    </p:spTree>
    <p:extLst>
      <p:ext uri="{BB962C8B-B14F-4D97-AF65-F5344CB8AC3E}">
        <p14:creationId xmlns:p14="http://schemas.microsoft.com/office/powerpoint/2010/main" val="3512807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876010" y="444967"/>
            <a:ext cx="5855517" cy="1323439"/>
          </a:xfrm>
          <a:prstGeom prst="rect">
            <a:avLst/>
          </a:prstGeom>
          <a:noFill/>
        </p:spPr>
        <p:txBody>
          <a:bodyPr wrap="square">
            <a:spAutoFit/>
          </a:bodyPr>
          <a:lstStyle/>
          <a:p>
            <a:pPr algn="ctr">
              <a:spcBef>
                <a:spcPts val="0"/>
              </a:spcBef>
              <a:spcAft>
                <a:spcPts val="0"/>
              </a:spcAft>
            </a:pPr>
            <a:r>
              <a:rPr lang="en-US" sz="4000" b="1" dirty="0">
                <a:solidFill>
                  <a:schemeClr val="accent1">
                    <a:lumMod val="60000"/>
                    <a:lumOff val="40000"/>
                  </a:schemeClr>
                </a:solidFill>
              </a:rPr>
              <a:t>Contracting </a:t>
            </a:r>
            <a:br>
              <a:rPr lang="en-US" sz="4000" b="1" dirty="0">
                <a:solidFill>
                  <a:schemeClr val="accent1">
                    <a:lumMod val="60000"/>
                    <a:lumOff val="40000"/>
                  </a:schemeClr>
                </a:solidFill>
              </a:rPr>
            </a:br>
            <a:r>
              <a:rPr lang="en-US" sz="4000" b="1" dirty="0">
                <a:solidFill>
                  <a:schemeClr val="accent1">
                    <a:lumMod val="60000"/>
                    <a:lumOff val="40000"/>
                  </a:schemeClr>
                </a:solidFill>
              </a:rPr>
              <a:t>for Services</a:t>
            </a: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2"/>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7" name="TextBox 6">
            <a:extLst>
              <a:ext uri="{FF2B5EF4-FFF2-40B4-BE49-F238E27FC236}">
                <a16:creationId xmlns:a16="http://schemas.microsoft.com/office/drawing/2014/main" id="{FCCD468B-5F5C-4EF8-B1E2-EC7385350024}"/>
              </a:ext>
            </a:extLst>
          </p:cNvPr>
          <p:cNvSpPr txBox="1"/>
          <p:nvPr/>
        </p:nvSpPr>
        <p:spPr>
          <a:xfrm>
            <a:off x="1637336" y="2599470"/>
            <a:ext cx="9127233" cy="2923877"/>
          </a:xfrm>
          <a:prstGeom prst="rect">
            <a:avLst/>
          </a:prstGeom>
          <a:noFill/>
        </p:spPr>
        <p:txBody>
          <a:bodyPr wrap="square" rtlCol="0">
            <a:spAutoFit/>
          </a:bodyPr>
          <a:lstStyle/>
          <a:p>
            <a:r>
              <a:rPr lang="en-US" sz="1600" b="1" u="sng" dirty="0"/>
              <a:t>Detective </a:t>
            </a:r>
            <a:r>
              <a:rPr lang="en-US" sz="1600" b="1" u="sng" dirty="0" smtClean="0"/>
              <a:t>Services</a:t>
            </a:r>
            <a:r>
              <a:rPr lang="en-US" sz="1600" b="1" u="sng" dirty="0"/>
              <a:t> </a:t>
            </a:r>
            <a:r>
              <a:rPr lang="en-US" sz="1600" b="1" u="sng" dirty="0" smtClean="0"/>
              <a:t>– Example of Types of Crime Investigated</a:t>
            </a:r>
          </a:p>
          <a:p>
            <a:pPr marL="285750" indent="-285750">
              <a:buFont typeface="Arial" panose="020B0604020202020204" pitchFamily="34" charset="0"/>
              <a:buChar char="•"/>
            </a:pPr>
            <a:r>
              <a:rPr lang="en-US" dirty="0"/>
              <a:t>Violation of Court </a:t>
            </a:r>
            <a:r>
              <a:rPr lang="en-US" dirty="0" smtClean="0"/>
              <a:t>Orders, Domestic </a:t>
            </a:r>
            <a:r>
              <a:rPr lang="en-US" dirty="0"/>
              <a:t>Violence – </a:t>
            </a:r>
            <a:r>
              <a:rPr lang="en-US" dirty="0" smtClean="0"/>
              <a:t>Felony, Domestic </a:t>
            </a:r>
            <a:r>
              <a:rPr lang="en-US" dirty="0"/>
              <a:t>Violence – </a:t>
            </a:r>
            <a:r>
              <a:rPr lang="en-US" dirty="0" smtClean="0"/>
              <a:t>Misdemeanor, Negligent </a:t>
            </a:r>
            <a:r>
              <a:rPr lang="en-US" dirty="0"/>
              <a:t>Discharge of </a:t>
            </a:r>
            <a:r>
              <a:rPr lang="en-US" dirty="0" smtClean="0"/>
              <a:t>Firearms, Elder Abuse, Criminal Threats, Burglary, Grand Theft, Petty Theft, Identity Theft, Vandalism, Trespassing, Stalking, Stolen Vehicles, and Traffic Collision. </a:t>
            </a:r>
            <a:endParaRPr lang="en-US" dirty="0"/>
          </a:p>
          <a:p>
            <a:pPr marL="285750" indent="-285750">
              <a:buFont typeface="Arial" panose="020B0604020202020204" pitchFamily="34" charset="0"/>
              <a:buChar char="•"/>
            </a:pPr>
            <a:endParaRPr lang="en-US" sz="1600" dirty="0" smtClean="0"/>
          </a:p>
          <a:p>
            <a:r>
              <a:rPr lang="en-US" sz="1600" b="1" u="sng" dirty="0" smtClean="0"/>
              <a:t>Detective Services – Time Spent on Investigations in Kensington</a:t>
            </a:r>
          </a:p>
          <a:p>
            <a:pPr marL="285750" indent="-285750">
              <a:buFont typeface="Arial" panose="020B0604020202020204" pitchFamily="34" charset="0"/>
              <a:buChar char="•"/>
            </a:pPr>
            <a:r>
              <a:rPr lang="en-US" sz="1600" dirty="0" smtClean="0"/>
              <a:t>On average and in Kensington, a Detective is the primary investigator on two cases per week; and assists and/or provides direction to other Officers on another 10 </a:t>
            </a:r>
            <a:r>
              <a:rPr lang="en-US" sz="1600" dirty="0" smtClean="0"/>
              <a:t>incidents</a:t>
            </a:r>
            <a:r>
              <a:rPr lang="en-US" sz="1600" dirty="0" smtClean="0"/>
              <a:t> </a:t>
            </a:r>
            <a:r>
              <a:rPr lang="en-US" sz="1600" dirty="0" smtClean="0"/>
              <a:t>per week. Any given week there are approximately a dozen cases </a:t>
            </a:r>
            <a:r>
              <a:rPr lang="en-US" sz="1600" dirty="0" smtClean="0"/>
              <a:t>or incidents being investigated. In 2020, there were a little more than 230 cases and approximately 9,000 incidents investigated. </a:t>
            </a:r>
            <a:endParaRPr lang="en-US" sz="1600" dirty="0"/>
          </a:p>
        </p:txBody>
      </p:sp>
    </p:spTree>
    <p:extLst>
      <p:ext uri="{BB962C8B-B14F-4D97-AF65-F5344CB8AC3E}">
        <p14:creationId xmlns:p14="http://schemas.microsoft.com/office/powerpoint/2010/main" val="3275921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876010" y="444967"/>
            <a:ext cx="5855517" cy="1938992"/>
          </a:xfrm>
          <a:prstGeom prst="rect">
            <a:avLst/>
          </a:prstGeom>
          <a:noFill/>
        </p:spPr>
        <p:txBody>
          <a:bodyPr wrap="square">
            <a:spAutoFit/>
          </a:bodyPr>
          <a:lstStyle/>
          <a:p>
            <a:pPr algn="ctr">
              <a:spcBef>
                <a:spcPts val="0"/>
              </a:spcBef>
              <a:spcAft>
                <a:spcPts val="0"/>
              </a:spcAft>
            </a:pPr>
            <a:r>
              <a:rPr lang="en-US" sz="4000" b="1" dirty="0">
                <a:solidFill>
                  <a:schemeClr val="accent1">
                    <a:lumMod val="60000"/>
                    <a:lumOff val="40000"/>
                  </a:schemeClr>
                </a:solidFill>
              </a:rPr>
              <a:t>Contracting for Detective Services – Unfulfilled Duties</a:t>
            </a: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2"/>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8" name="TextBox 7">
            <a:extLst>
              <a:ext uri="{FF2B5EF4-FFF2-40B4-BE49-F238E27FC236}">
                <a16:creationId xmlns:a16="http://schemas.microsoft.com/office/drawing/2014/main" id="{FCCD468B-5F5C-4EF8-B1E2-EC7385350024}"/>
              </a:ext>
            </a:extLst>
          </p:cNvPr>
          <p:cNvSpPr txBox="1"/>
          <p:nvPr/>
        </p:nvSpPr>
        <p:spPr>
          <a:xfrm>
            <a:off x="1336563" y="3057000"/>
            <a:ext cx="4674938" cy="3293209"/>
          </a:xfrm>
          <a:prstGeom prst="rect">
            <a:avLst/>
          </a:prstGeom>
          <a:noFill/>
        </p:spPr>
        <p:txBody>
          <a:bodyPr wrap="square" rtlCol="0">
            <a:spAutoFit/>
          </a:bodyPr>
          <a:lstStyle/>
          <a:p>
            <a:r>
              <a:rPr lang="en-US" sz="1600" b="1" u="sng" dirty="0"/>
              <a:t>Auxiliary Duties:</a:t>
            </a:r>
          </a:p>
          <a:p>
            <a:pPr marL="285750" lvl="0" indent="-285750">
              <a:buFont typeface="Arial" panose="020B0604020202020204" pitchFamily="34" charset="0"/>
              <a:buChar char="•"/>
            </a:pPr>
            <a:r>
              <a:rPr lang="en-US" sz="1600" dirty="0"/>
              <a:t>Verizon Wireless Contract</a:t>
            </a:r>
          </a:p>
          <a:p>
            <a:pPr marL="285750" lvl="0" indent="-285750">
              <a:buFont typeface="Arial" panose="020B0604020202020204" pitchFamily="34" charset="0"/>
              <a:buChar char="•"/>
            </a:pPr>
            <a:r>
              <a:rPr lang="en-US" sz="1600" dirty="0"/>
              <a:t>Cisco Router Research and Purchase Options</a:t>
            </a:r>
          </a:p>
          <a:p>
            <a:pPr marL="285750" lvl="0" indent="-285750">
              <a:buFont typeface="Arial" panose="020B0604020202020204" pitchFamily="34" charset="0"/>
              <a:buChar char="•"/>
            </a:pPr>
            <a:r>
              <a:rPr lang="en-US" sz="1600" dirty="0"/>
              <a:t>Coordinate Bidding Process for install</a:t>
            </a:r>
          </a:p>
          <a:p>
            <a:pPr marL="285750" lvl="0" indent="-285750">
              <a:buFont typeface="Arial" panose="020B0604020202020204" pitchFamily="34" charset="0"/>
              <a:buChar char="•"/>
            </a:pPr>
            <a:r>
              <a:rPr lang="en-US" sz="1600" dirty="0"/>
              <a:t>Coordinating Verizon switchover and Install</a:t>
            </a:r>
          </a:p>
          <a:p>
            <a:pPr marL="285750" lvl="0" indent="-285750">
              <a:buFont typeface="Arial" panose="020B0604020202020204" pitchFamily="34" charset="0"/>
              <a:buChar char="•"/>
            </a:pPr>
            <a:r>
              <a:rPr lang="en-US" sz="1600" dirty="0"/>
              <a:t>Communications Coordinator</a:t>
            </a:r>
          </a:p>
          <a:p>
            <a:pPr marL="285750" lvl="0" indent="-285750">
              <a:buFont typeface="Arial" panose="020B0604020202020204" pitchFamily="34" charset="0"/>
              <a:buChar char="•"/>
            </a:pPr>
            <a:r>
              <a:rPr lang="en-US" sz="1600" dirty="0"/>
              <a:t>Agency Administrator to JAWS </a:t>
            </a:r>
          </a:p>
          <a:p>
            <a:pPr marL="285750" lvl="0" indent="-285750">
              <a:buFont typeface="Arial" panose="020B0604020202020204" pitchFamily="34" charset="0"/>
              <a:buChar char="•"/>
            </a:pPr>
            <a:r>
              <a:rPr lang="en-US" sz="1600" dirty="0"/>
              <a:t>Agency Administrator to </a:t>
            </a:r>
            <a:r>
              <a:rPr lang="en-US" sz="1600" dirty="0" err="1"/>
              <a:t>ewarrants</a:t>
            </a:r>
            <a:r>
              <a:rPr lang="en-US" sz="1600" dirty="0"/>
              <a:t> through Contra Costa County</a:t>
            </a:r>
          </a:p>
          <a:p>
            <a:pPr marL="285750" lvl="0" indent="-285750">
              <a:buFont typeface="Arial" panose="020B0604020202020204" pitchFamily="34" charset="0"/>
              <a:buChar char="•"/>
            </a:pPr>
            <a:r>
              <a:rPr lang="en-US" sz="1600" dirty="0"/>
              <a:t>Agency Administrator to DOJ for </a:t>
            </a:r>
            <a:r>
              <a:rPr lang="en-US" sz="1600" dirty="0" err="1"/>
              <a:t>CalPhoto</a:t>
            </a:r>
            <a:endParaRPr lang="en-US" sz="1600" dirty="0"/>
          </a:p>
          <a:p>
            <a:pPr marL="285750" lvl="0" indent="-285750">
              <a:buFont typeface="Arial" panose="020B0604020202020204" pitchFamily="34" charset="0"/>
              <a:buChar char="•"/>
            </a:pPr>
            <a:r>
              <a:rPr lang="en-US" sz="1600" dirty="0"/>
              <a:t>Agency Administrator to CSAR </a:t>
            </a:r>
            <a:br>
              <a:rPr lang="en-US" sz="1600" dirty="0"/>
            </a:br>
            <a:r>
              <a:rPr lang="en-US" sz="1600" dirty="0"/>
              <a:t>(California Sex and Arson Registry)</a:t>
            </a:r>
          </a:p>
          <a:p>
            <a:pPr lvl="0"/>
            <a:endParaRPr lang="en-US" sz="1600" b="1" u="sng" dirty="0"/>
          </a:p>
        </p:txBody>
      </p:sp>
      <p:sp>
        <p:nvSpPr>
          <p:cNvPr id="9" name="TextBox 8">
            <a:extLst>
              <a:ext uri="{FF2B5EF4-FFF2-40B4-BE49-F238E27FC236}">
                <a16:creationId xmlns:a16="http://schemas.microsoft.com/office/drawing/2014/main" id="{FCCD468B-5F5C-4EF8-B1E2-EC7385350024}"/>
              </a:ext>
            </a:extLst>
          </p:cNvPr>
          <p:cNvSpPr txBox="1"/>
          <p:nvPr/>
        </p:nvSpPr>
        <p:spPr>
          <a:xfrm>
            <a:off x="6372129" y="3057000"/>
            <a:ext cx="4682155" cy="3293209"/>
          </a:xfrm>
          <a:prstGeom prst="rect">
            <a:avLst/>
          </a:prstGeom>
          <a:noFill/>
        </p:spPr>
        <p:txBody>
          <a:bodyPr wrap="square" rtlCol="0">
            <a:spAutoFit/>
          </a:bodyPr>
          <a:lstStyle/>
          <a:p>
            <a:r>
              <a:rPr lang="en-US" sz="1600" b="1" u="sng" dirty="0"/>
              <a:t>Auxiliary Duties (Cont.):</a:t>
            </a:r>
          </a:p>
          <a:p>
            <a:pPr marL="285750" lvl="0" indent="-285750">
              <a:buFont typeface="Arial" panose="020B0604020202020204" pitchFamily="34" charset="0"/>
              <a:buChar char="•"/>
            </a:pPr>
            <a:r>
              <a:rPr lang="en-US" sz="1600" dirty="0"/>
              <a:t>Agency Administrator to CLETS </a:t>
            </a:r>
            <a:br>
              <a:rPr lang="en-US" sz="1600" dirty="0"/>
            </a:br>
            <a:r>
              <a:rPr lang="en-US" sz="1600" dirty="0"/>
              <a:t>(California Law Enforcement Telecommunications System)  </a:t>
            </a:r>
          </a:p>
          <a:p>
            <a:pPr marL="285750" lvl="0" indent="-285750">
              <a:buFont typeface="Arial" panose="020B0604020202020204" pitchFamily="34" charset="0"/>
              <a:buChar char="•"/>
            </a:pPr>
            <a:r>
              <a:rPr lang="en-US" sz="1600" dirty="0"/>
              <a:t>Agency Administrator to Contra Costa Mobile Identification System </a:t>
            </a:r>
          </a:p>
          <a:p>
            <a:pPr marL="285750" lvl="0" indent="-285750">
              <a:buFont typeface="Arial" panose="020B0604020202020204" pitchFamily="34" charset="0"/>
              <a:buChar char="•"/>
            </a:pPr>
            <a:r>
              <a:rPr lang="en-US" sz="1600" dirty="0"/>
              <a:t>Agency Administrator to CLEW </a:t>
            </a:r>
            <a:br>
              <a:rPr lang="en-US" sz="1600" dirty="0"/>
            </a:br>
            <a:r>
              <a:rPr lang="en-US" sz="1600" dirty="0"/>
              <a:t>(California Law Enforcement Web)</a:t>
            </a:r>
          </a:p>
          <a:p>
            <a:pPr marL="285750" lvl="0" indent="-285750">
              <a:buFont typeface="Arial" panose="020B0604020202020204" pitchFamily="34" charset="0"/>
              <a:buChar char="•"/>
            </a:pPr>
            <a:r>
              <a:rPr lang="en-US" sz="1600" dirty="0"/>
              <a:t>Agency Administrator to BAR </a:t>
            </a:r>
            <a:br>
              <a:rPr lang="en-US" sz="1600" dirty="0"/>
            </a:br>
            <a:r>
              <a:rPr lang="en-US" sz="1600" dirty="0"/>
              <a:t>(Bureau of Automotive Repair)</a:t>
            </a:r>
          </a:p>
          <a:p>
            <a:pPr marL="285750" lvl="0" indent="-285750">
              <a:buFont typeface="Arial" panose="020B0604020202020204" pitchFamily="34" charset="0"/>
              <a:buChar char="•"/>
            </a:pPr>
            <a:r>
              <a:rPr lang="en-US" sz="1600" dirty="0"/>
              <a:t>Agency Administrator to FTO </a:t>
            </a:r>
            <a:br>
              <a:rPr lang="en-US" sz="1600" dirty="0"/>
            </a:br>
            <a:r>
              <a:rPr lang="en-US" sz="1600" dirty="0"/>
              <a:t>(Field Training Officer) Program through POST (Peace Officer Standards and Training)</a:t>
            </a:r>
          </a:p>
        </p:txBody>
      </p:sp>
    </p:spTree>
    <p:extLst>
      <p:ext uri="{BB962C8B-B14F-4D97-AF65-F5344CB8AC3E}">
        <p14:creationId xmlns:p14="http://schemas.microsoft.com/office/powerpoint/2010/main" val="715820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876010" y="444967"/>
            <a:ext cx="5855517" cy="1323439"/>
          </a:xfrm>
          <a:prstGeom prst="rect">
            <a:avLst/>
          </a:prstGeom>
          <a:noFill/>
        </p:spPr>
        <p:txBody>
          <a:bodyPr wrap="square">
            <a:spAutoFit/>
          </a:bodyPr>
          <a:lstStyle/>
          <a:p>
            <a:pPr algn="ctr">
              <a:spcBef>
                <a:spcPts val="0"/>
              </a:spcBef>
              <a:spcAft>
                <a:spcPts val="0"/>
              </a:spcAft>
            </a:pPr>
            <a:r>
              <a:rPr lang="en-US" sz="4000" b="1" dirty="0">
                <a:solidFill>
                  <a:schemeClr val="accent1">
                    <a:lumMod val="60000"/>
                    <a:lumOff val="40000"/>
                  </a:schemeClr>
                </a:solidFill>
              </a:rPr>
              <a:t>Contracting </a:t>
            </a:r>
            <a:br>
              <a:rPr lang="en-US" sz="4000" b="1" dirty="0">
                <a:solidFill>
                  <a:schemeClr val="accent1">
                    <a:lumMod val="60000"/>
                    <a:lumOff val="40000"/>
                  </a:schemeClr>
                </a:solidFill>
              </a:rPr>
            </a:br>
            <a:r>
              <a:rPr lang="en-US" sz="4000" b="1" dirty="0">
                <a:solidFill>
                  <a:schemeClr val="accent1">
                    <a:lumMod val="60000"/>
                    <a:lumOff val="40000"/>
                  </a:schemeClr>
                </a:solidFill>
              </a:rPr>
              <a:t>for Services</a:t>
            </a: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2"/>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8" name="TextBox 7">
            <a:extLst>
              <a:ext uri="{FF2B5EF4-FFF2-40B4-BE49-F238E27FC236}">
                <a16:creationId xmlns:a16="http://schemas.microsoft.com/office/drawing/2014/main" id="{FCCD468B-5F5C-4EF8-B1E2-EC7385350024}"/>
              </a:ext>
            </a:extLst>
          </p:cNvPr>
          <p:cNvSpPr txBox="1"/>
          <p:nvPr/>
        </p:nvSpPr>
        <p:spPr>
          <a:xfrm>
            <a:off x="1875375" y="2635684"/>
            <a:ext cx="8255453" cy="2554545"/>
          </a:xfrm>
          <a:prstGeom prst="rect">
            <a:avLst/>
          </a:prstGeom>
          <a:noFill/>
        </p:spPr>
        <p:txBody>
          <a:bodyPr wrap="square" rtlCol="0">
            <a:spAutoFit/>
          </a:bodyPr>
          <a:lstStyle/>
          <a:p>
            <a:r>
              <a:rPr lang="en-US" sz="1600" b="1" u="sng" dirty="0"/>
              <a:t>Evidence Storage:</a:t>
            </a:r>
          </a:p>
          <a:p>
            <a:pPr marL="285750" indent="-285750">
              <a:buFont typeface="Wingdings" panose="05000000000000000000" pitchFamily="2" charset="2"/>
              <a:buChar char="§"/>
            </a:pPr>
            <a:r>
              <a:rPr lang="en-US" sz="1600" dirty="0"/>
              <a:t>No jurisdiction in Contra Costa County </a:t>
            </a:r>
            <a:br>
              <a:rPr lang="en-US" sz="1600" dirty="0"/>
            </a:br>
            <a:r>
              <a:rPr lang="en-US" sz="1600" dirty="0"/>
              <a:t>is willing to contract and store District evidence. </a:t>
            </a:r>
            <a:br>
              <a:rPr lang="en-US" sz="1600" dirty="0"/>
            </a:br>
            <a:endParaRPr lang="en-US" sz="1600" dirty="0"/>
          </a:p>
          <a:p>
            <a:pPr marL="285750" indent="-285750">
              <a:buFont typeface="Wingdings" panose="05000000000000000000" pitchFamily="2" charset="2"/>
              <a:buChar char="§"/>
            </a:pPr>
            <a:r>
              <a:rPr lang="en-US" sz="1600" dirty="0"/>
              <a:t>Both D</a:t>
            </a:r>
            <a:r>
              <a:rPr lang="en-US" sz="1600" dirty="0" smtClean="0"/>
              <a:t>DA </a:t>
            </a:r>
            <a:r>
              <a:rPr lang="en-US" sz="1600" dirty="0"/>
              <a:t>and Sheriff’s </a:t>
            </a:r>
            <a:r>
              <a:rPr lang="en-US" sz="1600" dirty="0" smtClean="0"/>
              <a:t>Offices have </a:t>
            </a:r>
            <a:r>
              <a:rPr lang="en-US" sz="1600" dirty="0"/>
              <a:t>serious concerns regarding chain of custody and proper management of evidence when two separate agencies are handling the same evidence for one jurisdiction. </a:t>
            </a:r>
            <a:br>
              <a:rPr lang="en-US" sz="1600" dirty="0"/>
            </a:br>
            <a:endParaRPr lang="en-US" sz="1600" dirty="0"/>
          </a:p>
          <a:p>
            <a:pPr marL="285750" indent="-285750">
              <a:buFont typeface="Wingdings" panose="05000000000000000000" pitchFamily="2" charset="2"/>
              <a:buChar char="§"/>
            </a:pPr>
            <a:r>
              <a:rPr lang="en-US" sz="1600" dirty="0"/>
              <a:t>Should a case be presented at trial, the Public Defender would likely raise an issue in most evidentiary cases.   </a:t>
            </a:r>
            <a:endParaRPr lang="en-US" sz="1600" b="1" u="sng" dirty="0"/>
          </a:p>
        </p:txBody>
      </p:sp>
    </p:spTree>
    <p:extLst>
      <p:ext uri="{BB962C8B-B14F-4D97-AF65-F5344CB8AC3E}">
        <p14:creationId xmlns:p14="http://schemas.microsoft.com/office/powerpoint/2010/main" val="813987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876010" y="444967"/>
            <a:ext cx="5855517" cy="1938992"/>
          </a:xfrm>
          <a:prstGeom prst="rect">
            <a:avLst/>
          </a:prstGeom>
          <a:noFill/>
        </p:spPr>
        <p:txBody>
          <a:bodyPr wrap="square">
            <a:spAutoFit/>
          </a:bodyPr>
          <a:lstStyle/>
          <a:p>
            <a:pPr algn="ctr">
              <a:spcBef>
                <a:spcPts val="0"/>
              </a:spcBef>
              <a:spcAft>
                <a:spcPts val="0"/>
              </a:spcAft>
            </a:pPr>
            <a:r>
              <a:rPr lang="en-US" sz="4000" b="1" dirty="0">
                <a:solidFill>
                  <a:schemeClr val="accent1">
                    <a:lumMod val="60000"/>
                    <a:lumOff val="40000"/>
                  </a:schemeClr>
                </a:solidFill>
              </a:rPr>
              <a:t>Purpose &amp; Function </a:t>
            </a:r>
            <a:br>
              <a:rPr lang="en-US" sz="4000" b="1" dirty="0">
                <a:solidFill>
                  <a:schemeClr val="accent1">
                    <a:lumMod val="60000"/>
                    <a:lumOff val="40000"/>
                  </a:schemeClr>
                </a:solidFill>
              </a:rPr>
            </a:br>
            <a:r>
              <a:rPr lang="en-US" sz="4000" b="1" dirty="0">
                <a:solidFill>
                  <a:schemeClr val="accent1">
                    <a:lumMod val="60000"/>
                    <a:lumOff val="40000"/>
                  </a:schemeClr>
                </a:solidFill>
              </a:rPr>
              <a:t>of Evidence Room </a:t>
            </a:r>
            <a:br>
              <a:rPr lang="en-US" sz="4000" b="1" dirty="0">
                <a:solidFill>
                  <a:schemeClr val="accent1">
                    <a:lumMod val="60000"/>
                    <a:lumOff val="40000"/>
                  </a:schemeClr>
                </a:solidFill>
              </a:rPr>
            </a:br>
            <a:r>
              <a:rPr lang="en-US" sz="4000" b="1" dirty="0">
                <a:solidFill>
                  <a:schemeClr val="accent1">
                    <a:lumMod val="60000"/>
                    <a:lumOff val="40000"/>
                  </a:schemeClr>
                </a:solidFill>
              </a:rPr>
              <a:t>&amp; Technician</a:t>
            </a: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2"/>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8" name="TextBox 7">
            <a:extLst>
              <a:ext uri="{FF2B5EF4-FFF2-40B4-BE49-F238E27FC236}">
                <a16:creationId xmlns:a16="http://schemas.microsoft.com/office/drawing/2014/main" id="{FCCD468B-5F5C-4EF8-B1E2-EC7385350024}"/>
              </a:ext>
            </a:extLst>
          </p:cNvPr>
          <p:cNvSpPr txBox="1"/>
          <p:nvPr/>
        </p:nvSpPr>
        <p:spPr>
          <a:xfrm>
            <a:off x="1236980" y="2604326"/>
            <a:ext cx="4828842" cy="4016484"/>
          </a:xfrm>
          <a:prstGeom prst="rect">
            <a:avLst/>
          </a:prstGeom>
          <a:noFill/>
        </p:spPr>
        <p:txBody>
          <a:bodyPr wrap="square" rtlCol="0">
            <a:spAutoFit/>
          </a:bodyPr>
          <a:lstStyle/>
          <a:p>
            <a:pPr marL="285750" lvl="0" indent="-285750">
              <a:buFont typeface="Wingdings" panose="05000000000000000000" pitchFamily="2" charset="2"/>
              <a:buChar char="§"/>
            </a:pPr>
            <a:r>
              <a:rPr lang="en-US" sz="1500" dirty="0"/>
              <a:t>Ensure chain of evidence and custody. </a:t>
            </a:r>
          </a:p>
          <a:p>
            <a:pPr marL="285750" lvl="0" indent="-285750">
              <a:buFont typeface="Wingdings" panose="05000000000000000000" pitchFamily="2" charset="2"/>
              <a:buChar char="§"/>
            </a:pPr>
            <a:r>
              <a:rPr lang="en-US" sz="1500" dirty="0"/>
              <a:t>Ensure property packing and marking of evidence. </a:t>
            </a:r>
          </a:p>
          <a:p>
            <a:pPr marL="285750" lvl="0" indent="-285750">
              <a:buFont typeface="Wingdings" panose="05000000000000000000" pitchFamily="2" charset="2"/>
              <a:buChar char="§"/>
            </a:pPr>
            <a:r>
              <a:rPr lang="en-US" sz="1500" dirty="0"/>
              <a:t>Meticulously record incoming and outgoing evidence. </a:t>
            </a:r>
          </a:p>
          <a:p>
            <a:pPr marL="285750" lvl="0" indent="-285750">
              <a:buFont typeface="Wingdings" panose="05000000000000000000" pitchFamily="2" charset="2"/>
              <a:buChar char="§"/>
            </a:pPr>
            <a:r>
              <a:rPr lang="en-US" sz="1500" dirty="0"/>
              <a:t>Return evidence from crime labs to evidence room. </a:t>
            </a:r>
          </a:p>
          <a:p>
            <a:pPr marL="285750" lvl="0" indent="-285750">
              <a:buFont typeface="Wingdings" panose="05000000000000000000" pitchFamily="2" charset="2"/>
              <a:buChar char="§"/>
            </a:pPr>
            <a:r>
              <a:rPr lang="en-US" sz="1500" dirty="0"/>
              <a:t>Review Evidence Reports for accuracy and return to officers for any corrections. </a:t>
            </a:r>
          </a:p>
          <a:p>
            <a:pPr marL="285750" lvl="0" indent="-285750">
              <a:buFont typeface="Wingdings" panose="05000000000000000000" pitchFamily="2" charset="2"/>
              <a:buChar char="§"/>
            </a:pPr>
            <a:r>
              <a:rPr lang="en-US" sz="1500" dirty="0"/>
              <a:t>Oversee department compliance with evidence policies and procedures. </a:t>
            </a:r>
          </a:p>
          <a:p>
            <a:pPr marL="285750" lvl="0" indent="-285750">
              <a:buFont typeface="Wingdings" panose="05000000000000000000" pitchFamily="2" charset="2"/>
              <a:buChar char="§"/>
            </a:pPr>
            <a:r>
              <a:rPr lang="en-US" sz="1500" dirty="0"/>
              <a:t>Perform Evidence Room Audits to ensure compliance with evidentiary policies and procedures; and post audit results. </a:t>
            </a:r>
          </a:p>
          <a:p>
            <a:pPr marL="285750" lvl="0" indent="-285750">
              <a:buFont typeface="Wingdings" panose="05000000000000000000" pitchFamily="2" charset="2"/>
              <a:buChar char="§"/>
            </a:pPr>
            <a:r>
              <a:rPr lang="en-US" sz="1500" dirty="0"/>
              <a:t>Maintain evidence supplies and arrange for replenishment. </a:t>
            </a:r>
          </a:p>
          <a:p>
            <a:pPr marL="285750" lvl="0" indent="-285750">
              <a:buFont typeface="Wingdings" panose="05000000000000000000" pitchFamily="2" charset="2"/>
              <a:buChar char="§"/>
            </a:pPr>
            <a:r>
              <a:rPr lang="en-US" sz="1500" dirty="0"/>
              <a:t>Properly purge evidence </a:t>
            </a:r>
            <a:r>
              <a:rPr lang="en-US" sz="1500" b="1" u="sng" dirty="0"/>
              <a:t>after</a:t>
            </a:r>
            <a:r>
              <a:rPr lang="en-US" sz="1500" dirty="0"/>
              <a:t> detailed research </a:t>
            </a:r>
            <a:br>
              <a:rPr lang="en-US" sz="1500" dirty="0"/>
            </a:br>
            <a:r>
              <a:rPr lang="en-US" sz="1500" dirty="0"/>
              <a:t>of cases. </a:t>
            </a:r>
          </a:p>
          <a:p>
            <a:pPr marL="285750" lvl="0" indent="-285750">
              <a:buFont typeface="Wingdings" panose="05000000000000000000" pitchFamily="2" charset="2"/>
              <a:buChar char="§"/>
            </a:pPr>
            <a:r>
              <a:rPr lang="en-US" sz="1500" dirty="0"/>
              <a:t>Administer DOJ CHOP &amp; SAFE-T. </a:t>
            </a:r>
          </a:p>
        </p:txBody>
      </p:sp>
      <p:sp>
        <p:nvSpPr>
          <p:cNvPr id="9" name="TextBox 8">
            <a:extLst>
              <a:ext uri="{FF2B5EF4-FFF2-40B4-BE49-F238E27FC236}">
                <a16:creationId xmlns:a16="http://schemas.microsoft.com/office/drawing/2014/main" id="{FCCD468B-5F5C-4EF8-B1E2-EC7385350024}"/>
              </a:ext>
            </a:extLst>
          </p:cNvPr>
          <p:cNvSpPr txBox="1"/>
          <p:nvPr/>
        </p:nvSpPr>
        <p:spPr>
          <a:xfrm>
            <a:off x="6281807" y="2604326"/>
            <a:ext cx="4881116" cy="4247317"/>
          </a:xfrm>
          <a:prstGeom prst="rect">
            <a:avLst/>
          </a:prstGeom>
          <a:noFill/>
        </p:spPr>
        <p:txBody>
          <a:bodyPr wrap="square" rtlCol="0">
            <a:spAutoFit/>
          </a:bodyPr>
          <a:lstStyle/>
          <a:p>
            <a:pPr marL="285750" indent="-285750">
              <a:buFont typeface="Wingdings" panose="05000000000000000000" pitchFamily="2" charset="2"/>
              <a:buChar char="§"/>
            </a:pPr>
            <a:r>
              <a:rPr lang="en-US" sz="1500" dirty="0"/>
              <a:t>Administer DOJ NIBRS </a:t>
            </a:r>
            <a:br>
              <a:rPr lang="en-US" sz="1500" dirty="0"/>
            </a:br>
            <a:r>
              <a:rPr lang="en-US" sz="1500" dirty="0"/>
              <a:t>(National Incident-Based Reporting System). </a:t>
            </a:r>
          </a:p>
          <a:p>
            <a:pPr marL="285750" lvl="0" indent="-285750">
              <a:buFont typeface="Wingdings" panose="05000000000000000000" pitchFamily="2" charset="2"/>
              <a:buChar char="§"/>
            </a:pPr>
            <a:r>
              <a:rPr lang="en-US" sz="1500" dirty="0"/>
              <a:t>Coordinate submission and reporting of Aries Lab Results.</a:t>
            </a:r>
          </a:p>
          <a:p>
            <a:pPr marL="285750" lvl="0" indent="-285750">
              <a:buFont typeface="Wingdings" panose="05000000000000000000" pitchFamily="2" charset="2"/>
              <a:buChar char="§"/>
            </a:pPr>
            <a:r>
              <a:rPr lang="en-US" sz="1500" dirty="0"/>
              <a:t>Adjudicate cases: Safekeeping, Evidence, and Found Property.</a:t>
            </a:r>
          </a:p>
          <a:p>
            <a:pPr marL="285750" lvl="0" indent="-285750">
              <a:buFont typeface="Wingdings" panose="05000000000000000000" pitchFamily="2" charset="2"/>
              <a:buChar char="§"/>
            </a:pPr>
            <a:r>
              <a:rPr lang="en-US" sz="1500" dirty="0"/>
              <a:t>Collect evidence sheets. </a:t>
            </a:r>
          </a:p>
          <a:p>
            <a:pPr marL="285750" lvl="0" indent="-285750">
              <a:buFont typeface="Wingdings" panose="05000000000000000000" pitchFamily="2" charset="2"/>
              <a:buChar char="§"/>
            </a:pPr>
            <a:r>
              <a:rPr lang="en-US" sz="1500" dirty="0"/>
              <a:t>Marry evidence sheet with evidence in temporary lockers. </a:t>
            </a:r>
          </a:p>
          <a:p>
            <a:pPr marL="285750" lvl="0" indent="-285750">
              <a:buFont typeface="Wingdings" panose="05000000000000000000" pitchFamily="2" charset="2"/>
              <a:buChar char="§"/>
            </a:pPr>
            <a:r>
              <a:rPr lang="en-US" sz="1500" dirty="0"/>
              <a:t>Remove evidence from temporary lockers. </a:t>
            </a:r>
          </a:p>
          <a:p>
            <a:pPr marL="285750" lvl="0" indent="-285750">
              <a:buFont typeface="Wingdings" panose="05000000000000000000" pitchFamily="2" charset="2"/>
              <a:buChar char="§"/>
            </a:pPr>
            <a:r>
              <a:rPr lang="en-US" sz="1500" dirty="0"/>
              <a:t>Transfer evidence to the Evidence Room. </a:t>
            </a:r>
          </a:p>
          <a:p>
            <a:pPr marL="285750" lvl="0" indent="-285750">
              <a:buFont typeface="Wingdings" panose="05000000000000000000" pitchFamily="2" charset="2"/>
              <a:buChar char="§"/>
            </a:pPr>
            <a:r>
              <a:rPr lang="en-US" sz="1500" dirty="0"/>
              <a:t>Complete chain of custody. </a:t>
            </a:r>
          </a:p>
          <a:p>
            <a:pPr marL="285750" lvl="0" indent="-285750">
              <a:buFont typeface="Wingdings" panose="05000000000000000000" pitchFamily="2" charset="2"/>
              <a:buChar char="§"/>
            </a:pPr>
            <a:r>
              <a:rPr lang="en-US" sz="1500" dirty="0"/>
              <a:t>Place items in designated areas in Evidence Room.</a:t>
            </a:r>
          </a:p>
          <a:p>
            <a:pPr marL="285750" lvl="0" indent="-285750">
              <a:buFont typeface="Wingdings" panose="05000000000000000000" pitchFamily="2" charset="2"/>
              <a:buChar char="§"/>
            </a:pPr>
            <a:r>
              <a:rPr lang="en-US" sz="1500" dirty="0"/>
              <a:t>Facilitate the transport and chain of custody of evidence to Crime Labs. </a:t>
            </a:r>
          </a:p>
          <a:p>
            <a:pPr marL="285750" lvl="0" indent="-285750">
              <a:buFont typeface="Wingdings" panose="05000000000000000000" pitchFamily="2" charset="2"/>
              <a:buChar char="§"/>
            </a:pPr>
            <a:r>
              <a:rPr lang="en-US" sz="1500" dirty="0"/>
              <a:t>Ensure chain of custody is complete between evidence property technician and officer. </a:t>
            </a:r>
          </a:p>
          <a:p>
            <a:pPr lvl="0"/>
            <a:endParaRPr lang="en-US" sz="1500" b="1" u="sng" dirty="0"/>
          </a:p>
        </p:txBody>
      </p:sp>
    </p:spTree>
    <p:extLst>
      <p:ext uri="{BB962C8B-B14F-4D97-AF65-F5344CB8AC3E}">
        <p14:creationId xmlns:p14="http://schemas.microsoft.com/office/powerpoint/2010/main" val="2394474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876010" y="444967"/>
            <a:ext cx="5855517" cy="1323439"/>
          </a:xfrm>
          <a:prstGeom prst="rect">
            <a:avLst/>
          </a:prstGeom>
          <a:noFill/>
        </p:spPr>
        <p:txBody>
          <a:bodyPr wrap="square">
            <a:spAutoFit/>
          </a:bodyPr>
          <a:lstStyle/>
          <a:p>
            <a:pPr algn="ctr">
              <a:spcBef>
                <a:spcPts val="0"/>
              </a:spcBef>
              <a:spcAft>
                <a:spcPts val="0"/>
              </a:spcAft>
            </a:pPr>
            <a:r>
              <a:rPr lang="en-US" sz="4000" b="1" dirty="0">
                <a:solidFill>
                  <a:schemeClr val="accent1">
                    <a:lumMod val="60000"/>
                    <a:lumOff val="40000"/>
                  </a:schemeClr>
                </a:solidFill>
              </a:rPr>
              <a:t>Contracting </a:t>
            </a:r>
            <a:br>
              <a:rPr lang="en-US" sz="4000" b="1" dirty="0">
                <a:solidFill>
                  <a:schemeClr val="accent1">
                    <a:lumMod val="60000"/>
                    <a:lumOff val="40000"/>
                  </a:schemeClr>
                </a:solidFill>
              </a:rPr>
            </a:br>
            <a:r>
              <a:rPr lang="en-US" sz="4000" b="1" dirty="0">
                <a:solidFill>
                  <a:schemeClr val="accent1">
                    <a:lumMod val="60000"/>
                    <a:lumOff val="40000"/>
                  </a:schemeClr>
                </a:solidFill>
              </a:rPr>
              <a:t>for Services</a:t>
            </a: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2"/>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8" name="TextBox 7">
            <a:extLst>
              <a:ext uri="{FF2B5EF4-FFF2-40B4-BE49-F238E27FC236}">
                <a16:creationId xmlns:a16="http://schemas.microsoft.com/office/drawing/2014/main" id="{FCCD468B-5F5C-4EF8-B1E2-EC7385350024}"/>
              </a:ext>
            </a:extLst>
          </p:cNvPr>
          <p:cNvSpPr txBox="1"/>
          <p:nvPr/>
        </p:nvSpPr>
        <p:spPr>
          <a:xfrm>
            <a:off x="1812000" y="2087463"/>
            <a:ext cx="8518003" cy="4770537"/>
          </a:xfrm>
          <a:prstGeom prst="rect">
            <a:avLst/>
          </a:prstGeom>
          <a:noFill/>
        </p:spPr>
        <p:txBody>
          <a:bodyPr wrap="square" rtlCol="0">
            <a:spAutoFit/>
          </a:bodyPr>
          <a:lstStyle/>
          <a:p>
            <a:r>
              <a:rPr lang="en-US" sz="1600" b="1" u="sng" dirty="0" smtClean="0"/>
              <a:t>Traffic Safety Officer (TSO) - Duties:</a:t>
            </a:r>
            <a:endParaRPr lang="en-US" sz="1600" b="1" u="sng" dirty="0"/>
          </a:p>
          <a:p>
            <a:pPr marL="285750" lvl="0" indent="-285750">
              <a:buFont typeface="Arial" panose="020B0604020202020204" pitchFamily="34" charset="0"/>
              <a:buChar char="•"/>
            </a:pPr>
            <a:r>
              <a:rPr lang="en-US" dirty="0"/>
              <a:t>Review </a:t>
            </a:r>
            <a:r>
              <a:rPr lang="en-US" dirty="0" smtClean="0"/>
              <a:t>all </a:t>
            </a:r>
            <a:r>
              <a:rPr lang="en-US" dirty="0"/>
              <a:t>Traffic Accidents </a:t>
            </a:r>
            <a:r>
              <a:rPr lang="en-US" dirty="0" smtClean="0"/>
              <a:t>and ensure that they meet </a:t>
            </a:r>
            <a:r>
              <a:rPr lang="en-US" dirty="0"/>
              <a:t>State </a:t>
            </a:r>
            <a:r>
              <a:rPr lang="en-US" dirty="0" smtClean="0"/>
              <a:t>Guidelines.</a:t>
            </a:r>
            <a:endParaRPr lang="en-US" dirty="0"/>
          </a:p>
          <a:p>
            <a:pPr marL="285750" lvl="0" indent="-285750">
              <a:buFont typeface="Arial" panose="020B0604020202020204" pitchFamily="34" charset="0"/>
              <a:buChar char="•"/>
            </a:pPr>
            <a:r>
              <a:rPr lang="en-US" dirty="0"/>
              <a:t>Investigates hit &amp; Run </a:t>
            </a:r>
            <a:r>
              <a:rPr lang="en-US" dirty="0" smtClean="0"/>
              <a:t>Accidents.</a:t>
            </a:r>
            <a:endParaRPr lang="en-US" dirty="0"/>
          </a:p>
          <a:p>
            <a:pPr marL="285750" lvl="0" indent="-285750">
              <a:buFont typeface="Arial" panose="020B0604020202020204" pitchFamily="34" charset="0"/>
              <a:buChar char="•"/>
            </a:pPr>
            <a:r>
              <a:rPr lang="en-US" dirty="0"/>
              <a:t>Send reports to the State and the </a:t>
            </a:r>
            <a:r>
              <a:rPr lang="en-US" dirty="0" smtClean="0"/>
              <a:t>County.</a:t>
            </a:r>
            <a:endParaRPr lang="en-US" dirty="0"/>
          </a:p>
          <a:p>
            <a:pPr marL="285750" lvl="0" indent="-285750">
              <a:buFont typeface="Arial" panose="020B0604020202020204" pitchFamily="34" charset="0"/>
              <a:buChar char="•"/>
            </a:pPr>
            <a:r>
              <a:rPr lang="en-US" dirty="0" smtClean="0"/>
              <a:t>Respond to major </a:t>
            </a:r>
            <a:r>
              <a:rPr lang="en-US" dirty="0"/>
              <a:t>injury </a:t>
            </a:r>
            <a:r>
              <a:rPr lang="en-US" dirty="0" smtClean="0"/>
              <a:t>accidents.</a:t>
            </a:r>
            <a:endParaRPr lang="en-US" dirty="0"/>
          </a:p>
          <a:p>
            <a:pPr marL="285750" lvl="0" indent="-285750">
              <a:buFont typeface="Arial" panose="020B0604020202020204" pitchFamily="34" charset="0"/>
              <a:buChar char="•"/>
            </a:pPr>
            <a:r>
              <a:rPr lang="en-US" dirty="0"/>
              <a:t>Enforce traffic </a:t>
            </a:r>
            <a:r>
              <a:rPr lang="en-US" dirty="0" smtClean="0"/>
              <a:t>laws.</a:t>
            </a:r>
            <a:endParaRPr lang="en-US" dirty="0"/>
          </a:p>
          <a:p>
            <a:pPr marL="285750" lvl="0" indent="-285750">
              <a:buFont typeface="Arial" panose="020B0604020202020204" pitchFamily="34" charset="0"/>
              <a:buChar char="•"/>
            </a:pPr>
            <a:r>
              <a:rPr lang="en-US" dirty="0"/>
              <a:t>Identify and enforce </a:t>
            </a:r>
            <a:r>
              <a:rPr lang="en-US" dirty="0" smtClean="0"/>
              <a:t>traffic </a:t>
            </a:r>
            <a:r>
              <a:rPr lang="en-US" dirty="0"/>
              <a:t>“Hot Spots” and direct other officers to those </a:t>
            </a:r>
            <a:r>
              <a:rPr lang="en-US" dirty="0" smtClean="0"/>
              <a:t>areas.</a:t>
            </a:r>
            <a:endParaRPr lang="en-US" dirty="0"/>
          </a:p>
          <a:p>
            <a:pPr marL="285750" lvl="0" indent="-285750">
              <a:buFont typeface="Arial" panose="020B0604020202020204" pitchFamily="34" charset="0"/>
              <a:buChar char="•"/>
            </a:pPr>
            <a:r>
              <a:rPr lang="en-US" dirty="0" smtClean="0"/>
              <a:t>Draft </a:t>
            </a:r>
            <a:r>
              <a:rPr lang="en-US" dirty="0"/>
              <a:t>traffic </a:t>
            </a:r>
            <a:r>
              <a:rPr lang="en-US" dirty="0" smtClean="0"/>
              <a:t>grants. </a:t>
            </a:r>
            <a:endParaRPr lang="en-US" dirty="0"/>
          </a:p>
          <a:p>
            <a:pPr marL="285750" lvl="0" indent="-285750">
              <a:buFont typeface="Arial" panose="020B0604020202020204" pitchFamily="34" charset="0"/>
              <a:buChar char="•"/>
            </a:pPr>
            <a:r>
              <a:rPr lang="en-US" dirty="0"/>
              <a:t>Identify traffic related problems </a:t>
            </a:r>
            <a:r>
              <a:rPr lang="en-US" dirty="0" smtClean="0"/>
              <a:t>(e.g., signs</a:t>
            </a:r>
            <a:r>
              <a:rPr lang="en-US" dirty="0"/>
              <a:t>, intersections, and </a:t>
            </a:r>
            <a:r>
              <a:rPr lang="en-US" dirty="0" smtClean="0"/>
              <a:t>parking). </a:t>
            </a:r>
            <a:endParaRPr lang="en-US" dirty="0"/>
          </a:p>
          <a:p>
            <a:pPr marL="285750" lvl="0" indent="-285750">
              <a:buFont typeface="Arial" panose="020B0604020202020204" pitchFamily="34" charset="0"/>
              <a:buChar char="•"/>
            </a:pPr>
            <a:r>
              <a:rPr lang="en-US" dirty="0"/>
              <a:t>Liaison with County </a:t>
            </a:r>
            <a:r>
              <a:rPr lang="en-US" dirty="0" smtClean="0"/>
              <a:t>Public </a:t>
            </a:r>
            <a:r>
              <a:rPr lang="en-US" dirty="0"/>
              <a:t>W</a:t>
            </a:r>
            <a:r>
              <a:rPr lang="en-US" dirty="0" smtClean="0"/>
              <a:t>orks to install signs </a:t>
            </a:r>
            <a:r>
              <a:rPr lang="en-US" dirty="0"/>
              <a:t>and </a:t>
            </a:r>
            <a:r>
              <a:rPr lang="en-US" dirty="0" smtClean="0"/>
              <a:t>deal with road conditions. </a:t>
            </a:r>
            <a:endParaRPr lang="en-US" dirty="0"/>
          </a:p>
          <a:p>
            <a:pPr marL="285750" lvl="0" indent="-285750">
              <a:buFont typeface="Arial" panose="020B0604020202020204" pitchFamily="34" charset="0"/>
              <a:buChar char="•"/>
            </a:pPr>
            <a:r>
              <a:rPr lang="en-US" dirty="0" smtClean="0"/>
              <a:t>Liaison </a:t>
            </a:r>
            <a:r>
              <a:rPr lang="en-US" dirty="0"/>
              <a:t>with community on parking related </a:t>
            </a:r>
            <a:r>
              <a:rPr lang="en-US" dirty="0" smtClean="0"/>
              <a:t>issues. </a:t>
            </a:r>
            <a:endParaRPr lang="en-US" dirty="0"/>
          </a:p>
          <a:p>
            <a:pPr marL="285750" lvl="0" indent="-285750">
              <a:buFont typeface="Arial" panose="020B0604020202020204" pitchFamily="34" charset="0"/>
              <a:buChar char="•"/>
            </a:pPr>
            <a:r>
              <a:rPr lang="en-US" dirty="0" smtClean="0"/>
              <a:t>Update </a:t>
            </a:r>
            <a:r>
              <a:rPr lang="en-US" dirty="0"/>
              <a:t>collision Investigation </a:t>
            </a:r>
            <a:r>
              <a:rPr lang="en-US" dirty="0" smtClean="0"/>
              <a:t>Manual. </a:t>
            </a:r>
            <a:endParaRPr lang="en-US" dirty="0"/>
          </a:p>
          <a:p>
            <a:pPr marL="285750" lvl="0" indent="-285750">
              <a:buFont typeface="Arial" panose="020B0604020202020204" pitchFamily="34" charset="0"/>
              <a:buChar char="•"/>
            </a:pPr>
            <a:r>
              <a:rPr lang="en-US" dirty="0" smtClean="0"/>
              <a:t>Develop and revise traffic related forms. </a:t>
            </a:r>
            <a:endParaRPr lang="en-US" dirty="0"/>
          </a:p>
          <a:p>
            <a:pPr marL="285750" lvl="0" indent="-285750">
              <a:buFont typeface="Arial" panose="020B0604020202020204" pitchFamily="34" charset="0"/>
              <a:buChar char="•"/>
            </a:pPr>
            <a:r>
              <a:rPr lang="en-US" dirty="0"/>
              <a:t>Liaison with the Traffic Court </a:t>
            </a:r>
            <a:r>
              <a:rPr lang="en-US" dirty="0" smtClean="0"/>
              <a:t>Commission. </a:t>
            </a:r>
          </a:p>
          <a:p>
            <a:pPr marL="285750" lvl="0" indent="-285750">
              <a:buFont typeface="Arial" panose="020B0604020202020204" pitchFamily="34" charset="0"/>
              <a:buChar char="•"/>
            </a:pPr>
            <a:r>
              <a:rPr lang="en-US" dirty="0" smtClean="0"/>
              <a:t>Act as District’s Community </a:t>
            </a:r>
            <a:r>
              <a:rPr lang="en-US" dirty="0"/>
              <a:t>Service </a:t>
            </a:r>
            <a:r>
              <a:rPr lang="en-US" dirty="0" smtClean="0"/>
              <a:t>Officer. </a:t>
            </a:r>
          </a:p>
          <a:p>
            <a:pPr marL="285750" lvl="0" indent="-285750">
              <a:buFont typeface="Arial" panose="020B0604020202020204" pitchFamily="34" charset="0"/>
              <a:buChar char="•"/>
            </a:pPr>
            <a:r>
              <a:rPr lang="en-US" dirty="0" smtClean="0"/>
              <a:t>Oversee Evacuation </a:t>
            </a:r>
            <a:r>
              <a:rPr lang="en-US" dirty="0"/>
              <a:t>Route Improvement Planning/Disaster </a:t>
            </a:r>
            <a:r>
              <a:rPr lang="en-US" dirty="0" smtClean="0"/>
              <a:t>Preparedness. </a:t>
            </a:r>
            <a:endParaRPr lang="en-US" dirty="0"/>
          </a:p>
          <a:p>
            <a:pPr marL="285750" lvl="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41298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876010" y="444967"/>
            <a:ext cx="5855517" cy="1323439"/>
          </a:xfrm>
          <a:prstGeom prst="rect">
            <a:avLst/>
          </a:prstGeom>
          <a:noFill/>
        </p:spPr>
        <p:txBody>
          <a:bodyPr wrap="square">
            <a:spAutoFit/>
          </a:bodyPr>
          <a:lstStyle/>
          <a:p>
            <a:pPr algn="ctr">
              <a:spcBef>
                <a:spcPts val="0"/>
              </a:spcBef>
              <a:spcAft>
                <a:spcPts val="0"/>
              </a:spcAft>
            </a:pPr>
            <a:r>
              <a:rPr lang="en-US" sz="4000" b="1" dirty="0">
                <a:solidFill>
                  <a:schemeClr val="accent1">
                    <a:lumMod val="60000"/>
                    <a:lumOff val="40000"/>
                  </a:schemeClr>
                </a:solidFill>
              </a:rPr>
              <a:t>Contracting </a:t>
            </a:r>
            <a:br>
              <a:rPr lang="en-US" sz="4000" b="1" dirty="0">
                <a:solidFill>
                  <a:schemeClr val="accent1">
                    <a:lumMod val="60000"/>
                    <a:lumOff val="40000"/>
                  </a:schemeClr>
                </a:solidFill>
              </a:rPr>
            </a:br>
            <a:r>
              <a:rPr lang="en-US" sz="4000" b="1" dirty="0">
                <a:solidFill>
                  <a:schemeClr val="accent1">
                    <a:lumMod val="60000"/>
                    <a:lumOff val="40000"/>
                  </a:schemeClr>
                </a:solidFill>
              </a:rPr>
              <a:t>for Services</a:t>
            </a: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2"/>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8" name="TextBox 7">
            <a:extLst>
              <a:ext uri="{FF2B5EF4-FFF2-40B4-BE49-F238E27FC236}">
                <a16:creationId xmlns:a16="http://schemas.microsoft.com/office/drawing/2014/main" id="{FCCD468B-5F5C-4EF8-B1E2-EC7385350024}"/>
              </a:ext>
            </a:extLst>
          </p:cNvPr>
          <p:cNvSpPr txBox="1"/>
          <p:nvPr/>
        </p:nvSpPr>
        <p:spPr>
          <a:xfrm>
            <a:off x="1875375" y="2635684"/>
            <a:ext cx="8255453" cy="1815882"/>
          </a:xfrm>
          <a:prstGeom prst="rect">
            <a:avLst/>
          </a:prstGeom>
          <a:noFill/>
        </p:spPr>
        <p:txBody>
          <a:bodyPr wrap="square" rtlCol="0">
            <a:spAutoFit/>
          </a:bodyPr>
          <a:lstStyle/>
          <a:p>
            <a:r>
              <a:rPr lang="en-US" sz="1600" b="1" u="sng" dirty="0" smtClean="0"/>
              <a:t>Traffic Safety Officer – Availability &amp; Potential Cost:</a:t>
            </a:r>
            <a:endParaRPr lang="en-US" sz="1600" b="1" u="sng" dirty="0"/>
          </a:p>
          <a:p>
            <a:pPr marL="285750" indent="-285750">
              <a:buFont typeface="Wingdings" panose="05000000000000000000" pitchFamily="2" charset="2"/>
              <a:buChar char="§"/>
            </a:pPr>
            <a:r>
              <a:rPr lang="en-US" sz="1600" dirty="0" smtClean="0"/>
              <a:t>Most jurisdictions are short staffed and it is unlikely that any nearby public safety agency would be interested in contracting for services. </a:t>
            </a:r>
            <a:r>
              <a:rPr lang="en-US" sz="1600" dirty="0"/>
              <a:t/>
            </a:r>
            <a:br>
              <a:rPr lang="en-US" sz="1600" dirty="0"/>
            </a:br>
            <a:endParaRPr lang="en-US" sz="1600" dirty="0"/>
          </a:p>
          <a:p>
            <a:pPr marL="285750" indent="-285750">
              <a:buFont typeface="Wingdings" panose="05000000000000000000" pitchFamily="2" charset="2"/>
              <a:buChar char="§"/>
            </a:pPr>
            <a:r>
              <a:rPr lang="en-US" sz="1600" dirty="0" smtClean="0"/>
              <a:t>Should the District be able to find a local jurisdiction to provide traffic safety services, the “roll up” cost (including salary, benefits and administration of the contract) would likely exceed the cost of maintaining the full-time position within the KPD. </a:t>
            </a:r>
            <a:endParaRPr lang="en-US" sz="1600" dirty="0"/>
          </a:p>
        </p:txBody>
      </p:sp>
    </p:spTree>
    <p:extLst>
      <p:ext uri="{BB962C8B-B14F-4D97-AF65-F5344CB8AC3E}">
        <p14:creationId xmlns:p14="http://schemas.microsoft.com/office/powerpoint/2010/main" val="2534976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876010" y="444967"/>
            <a:ext cx="5855517" cy="1323439"/>
          </a:xfrm>
          <a:prstGeom prst="rect">
            <a:avLst/>
          </a:prstGeom>
          <a:noFill/>
        </p:spPr>
        <p:txBody>
          <a:bodyPr wrap="square">
            <a:spAutoFit/>
          </a:bodyPr>
          <a:lstStyle/>
          <a:p>
            <a:pPr algn="ctr">
              <a:spcBef>
                <a:spcPts val="0"/>
              </a:spcBef>
              <a:spcAft>
                <a:spcPts val="0"/>
              </a:spcAft>
            </a:pPr>
            <a:r>
              <a:rPr lang="en-US" sz="4000" b="1" dirty="0">
                <a:solidFill>
                  <a:schemeClr val="accent1">
                    <a:lumMod val="60000"/>
                    <a:lumOff val="40000"/>
                  </a:schemeClr>
                </a:solidFill>
              </a:rPr>
              <a:t>Contracting </a:t>
            </a:r>
            <a:br>
              <a:rPr lang="en-US" sz="4000" b="1" dirty="0">
                <a:solidFill>
                  <a:schemeClr val="accent1">
                    <a:lumMod val="60000"/>
                    <a:lumOff val="40000"/>
                  </a:schemeClr>
                </a:solidFill>
              </a:rPr>
            </a:br>
            <a:r>
              <a:rPr lang="en-US" sz="4000" b="1" dirty="0">
                <a:solidFill>
                  <a:schemeClr val="accent1">
                    <a:lumMod val="60000"/>
                    <a:lumOff val="40000"/>
                  </a:schemeClr>
                </a:solidFill>
              </a:rPr>
              <a:t>for Services</a:t>
            </a: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2"/>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8" name="TextBox 7">
            <a:extLst>
              <a:ext uri="{FF2B5EF4-FFF2-40B4-BE49-F238E27FC236}">
                <a16:creationId xmlns:a16="http://schemas.microsoft.com/office/drawing/2014/main" id="{FCCD468B-5F5C-4EF8-B1E2-EC7385350024}"/>
              </a:ext>
            </a:extLst>
          </p:cNvPr>
          <p:cNvSpPr txBox="1"/>
          <p:nvPr/>
        </p:nvSpPr>
        <p:spPr>
          <a:xfrm>
            <a:off x="1997599" y="2536095"/>
            <a:ext cx="8255453" cy="3077766"/>
          </a:xfrm>
          <a:prstGeom prst="rect">
            <a:avLst/>
          </a:prstGeom>
          <a:noFill/>
        </p:spPr>
        <p:txBody>
          <a:bodyPr wrap="square" rtlCol="0">
            <a:spAutoFit/>
          </a:bodyPr>
          <a:lstStyle/>
          <a:p>
            <a:r>
              <a:rPr lang="en-US" sz="1600" b="1" u="sng" dirty="0" smtClean="0"/>
              <a:t>Public Services Assistant – Duties:</a:t>
            </a:r>
          </a:p>
          <a:p>
            <a:pPr marL="285750" lvl="0" indent="-285750">
              <a:buFont typeface="Arial" panose="020B0604020202020204" pitchFamily="34" charset="0"/>
              <a:buChar char="•"/>
            </a:pPr>
            <a:r>
              <a:rPr lang="en-US" dirty="0" smtClean="0"/>
              <a:t>Manage evidence regulation compliance </a:t>
            </a:r>
            <a:r>
              <a:rPr lang="en-US" dirty="0"/>
              <a:t>with evidence </a:t>
            </a:r>
            <a:r>
              <a:rPr lang="en-US" dirty="0" smtClean="0"/>
              <a:t>regulations.</a:t>
            </a:r>
          </a:p>
          <a:p>
            <a:pPr marL="285750" lvl="0" indent="-285750">
              <a:buFont typeface="Arial" panose="020B0604020202020204" pitchFamily="34" charset="0"/>
              <a:buChar char="•"/>
            </a:pPr>
            <a:r>
              <a:rPr lang="en-US" dirty="0"/>
              <a:t>E</a:t>
            </a:r>
            <a:r>
              <a:rPr lang="en-US" dirty="0" smtClean="0"/>
              <a:t>nsure </a:t>
            </a:r>
            <a:r>
              <a:rPr lang="en-US" dirty="0"/>
              <a:t>compliance with </a:t>
            </a:r>
            <a:r>
              <a:rPr lang="en-US" dirty="0" smtClean="0"/>
              <a:t>POST and other Legislative Mandates. </a:t>
            </a:r>
          </a:p>
          <a:p>
            <a:pPr marL="285750" lvl="0" indent="-285750">
              <a:buFont typeface="Arial" panose="020B0604020202020204" pitchFamily="34" charset="0"/>
              <a:buChar char="•"/>
            </a:pPr>
            <a:r>
              <a:rPr lang="en-US" dirty="0" smtClean="0"/>
              <a:t>Schedule Officer Trainings. </a:t>
            </a:r>
          </a:p>
          <a:p>
            <a:pPr marL="285750" lvl="0" indent="-285750">
              <a:buFont typeface="Arial" panose="020B0604020202020204" pitchFamily="34" charset="0"/>
              <a:buChar char="•"/>
            </a:pPr>
            <a:r>
              <a:rPr lang="en-US" dirty="0" smtClean="0"/>
              <a:t>Manage KPD Records. </a:t>
            </a:r>
          </a:p>
          <a:p>
            <a:pPr marL="285750" lvl="0" indent="-285750">
              <a:buFont typeface="Arial" panose="020B0604020202020204" pitchFamily="34" charset="0"/>
              <a:buChar char="•"/>
            </a:pPr>
            <a:r>
              <a:rPr lang="en-US" dirty="0" smtClean="0"/>
              <a:t>Record and report monthly police statistics. </a:t>
            </a:r>
          </a:p>
          <a:p>
            <a:pPr marL="285750" lvl="0" indent="-285750">
              <a:buFont typeface="Arial" panose="020B0604020202020204" pitchFamily="34" charset="0"/>
              <a:buChar char="•"/>
            </a:pPr>
            <a:r>
              <a:rPr lang="en-US" dirty="0" smtClean="0"/>
              <a:t>Schedule and manage Community Center and other park facility rentals. </a:t>
            </a:r>
          </a:p>
          <a:p>
            <a:pPr marL="285750" lvl="0" indent="-285750">
              <a:buFont typeface="Arial" panose="020B0604020202020204" pitchFamily="34" charset="0"/>
              <a:buChar char="•"/>
            </a:pPr>
            <a:r>
              <a:rPr lang="en-US" dirty="0" smtClean="0"/>
              <a:t>Coordinate parks and facilities maintenance and special projects.   </a:t>
            </a:r>
          </a:p>
          <a:p>
            <a:pPr marL="285750" lvl="0" indent="-285750">
              <a:buFont typeface="Arial" panose="020B0604020202020204" pitchFamily="34" charset="0"/>
              <a:buChar char="•"/>
            </a:pPr>
            <a:r>
              <a:rPr lang="en-US" dirty="0" smtClean="0"/>
              <a:t>KPD Accounts Receivable. </a:t>
            </a:r>
          </a:p>
          <a:p>
            <a:pPr marL="285750" lvl="0" indent="-285750">
              <a:buFont typeface="Arial" panose="020B0604020202020204" pitchFamily="34" charset="0"/>
              <a:buChar char="•"/>
            </a:pPr>
            <a:r>
              <a:rPr lang="en-US" dirty="0" smtClean="0"/>
              <a:t>Complete other special projects as assigned. </a:t>
            </a:r>
            <a:endParaRPr lang="en-US" dirty="0"/>
          </a:p>
          <a:p>
            <a:pPr marL="285750" indent="-285750">
              <a:buFont typeface="Arial" panose="020B0604020202020204" pitchFamily="34" charset="0"/>
              <a:buChar char="•"/>
            </a:pPr>
            <a:endParaRPr lang="en-US" sz="1600" b="1" u="sng" dirty="0"/>
          </a:p>
        </p:txBody>
      </p:sp>
    </p:spTree>
    <p:extLst>
      <p:ext uri="{BB962C8B-B14F-4D97-AF65-F5344CB8AC3E}">
        <p14:creationId xmlns:p14="http://schemas.microsoft.com/office/powerpoint/2010/main" val="4250058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876010" y="444967"/>
            <a:ext cx="5855517" cy="1323439"/>
          </a:xfrm>
          <a:prstGeom prst="rect">
            <a:avLst/>
          </a:prstGeom>
          <a:noFill/>
        </p:spPr>
        <p:txBody>
          <a:bodyPr wrap="square">
            <a:spAutoFit/>
          </a:bodyPr>
          <a:lstStyle/>
          <a:p>
            <a:pPr algn="ctr">
              <a:spcBef>
                <a:spcPts val="0"/>
              </a:spcBef>
              <a:spcAft>
                <a:spcPts val="0"/>
              </a:spcAft>
            </a:pPr>
            <a:r>
              <a:rPr lang="en-US" sz="4000" b="1" dirty="0">
                <a:solidFill>
                  <a:schemeClr val="accent1">
                    <a:lumMod val="60000"/>
                    <a:lumOff val="40000"/>
                  </a:schemeClr>
                </a:solidFill>
              </a:rPr>
              <a:t>Contracting </a:t>
            </a:r>
            <a:br>
              <a:rPr lang="en-US" sz="4000" b="1" dirty="0">
                <a:solidFill>
                  <a:schemeClr val="accent1">
                    <a:lumMod val="60000"/>
                    <a:lumOff val="40000"/>
                  </a:schemeClr>
                </a:solidFill>
              </a:rPr>
            </a:br>
            <a:r>
              <a:rPr lang="en-US" sz="4000" b="1" dirty="0">
                <a:solidFill>
                  <a:schemeClr val="accent1">
                    <a:lumMod val="60000"/>
                    <a:lumOff val="40000"/>
                  </a:schemeClr>
                </a:solidFill>
              </a:rPr>
              <a:t>for Services</a:t>
            </a: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2"/>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8" name="TextBox 7">
            <a:extLst>
              <a:ext uri="{FF2B5EF4-FFF2-40B4-BE49-F238E27FC236}">
                <a16:creationId xmlns:a16="http://schemas.microsoft.com/office/drawing/2014/main" id="{FCCD468B-5F5C-4EF8-B1E2-EC7385350024}"/>
              </a:ext>
            </a:extLst>
          </p:cNvPr>
          <p:cNvSpPr txBox="1"/>
          <p:nvPr/>
        </p:nvSpPr>
        <p:spPr>
          <a:xfrm>
            <a:off x="1875375" y="2635684"/>
            <a:ext cx="8255453" cy="2308324"/>
          </a:xfrm>
          <a:prstGeom prst="rect">
            <a:avLst/>
          </a:prstGeom>
          <a:noFill/>
        </p:spPr>
        <p:txBody>
          <a:bodyPr wrap="square" rtlCol="0">
            <a:spAutoFit/>
          </a:bodyPr>
          <a:lstStyle/>
          <a:p>
            <a:r>
              <a:rPr lang="en-US" sz="1600" b="1" u="sng" dirty="0" smtClean="0"/>
              <a:t>Public Services Assistant – Availability &amp; Potential Cost:</a:t>
            </a:r>
            <a:endParaRPr lang="en-US" sz="1600" b="1" u="sng" dirty="0"/>
          </a:p>
          <a:p>
            <a:pPr marL="285750" indent="-285750">
              <a:buFont typeface="Wingdings" panose="05000000000000000000" pitchFamily="2" charset="2"/>
              <a:buChar char="§"/>
            </a:pPr>
            <a:r>
              <a:rPr lang="en-US" sz="1600" dirty="0" smtClean="0"/>
              <a:t>Most jurisdictions are short staffed and it is unlikely that any nearby public safety agency would be interested in contracting for these services. </a:t>
            </a:r>
            <a:r>
              <a:rPr lang="en-US" sz="1600" dirty="0"/>
              <a:t/>
            </a:r>
            <a:br>
              <a:rPr lang="en-US" sz="1600" dirty="0"/>
            </a:br>
            <a:endParaRPr lang="en-US" sz="1600" dirty="0"/>
          </a:p>
          <a:p>
            <a:pPr marL="285750" indent="-285750">
              <a:buFont typeface="Wingdings" panose="05000000000000000000" pitchFamily="2" charset="2"/>
              <a:buChar char="§"/>
            </a:pPr>
            <a:r>
              <a:rPr lang="en-US" sz="1600" dirty="0" smtClean="0"/>
              <a:t>Should the District be able to find a local jurisdiction to provide the same duties as the Public Services Assistant position, the “roll up” cost (including salary, benefits and administration of the contract) would likely exceed the cost of maintaining the current part-time position, especially since in any other jurisdiction, the PSA would be a full-time, </a:t>
            </a:r>
            <a:r>
              <a:rPr lang="en-US" sz="1600" dirty="0" err="1" smtClean="0"/>
              <a:t>CalPERs</a:t>
            </a:r>
            <a:r>
              <a:rPr lang="en-US" sz="1600" dirty="0" smtClean="0"/>
              <a:t> employee. </a:t>
            </a:r>
            <a:endParaRPr lang="en-US" sz="1600" dirty="0"/>
          </a:p>
        </p:txBody>
      </p:sp>
    </p:spTree>
    <p:extLst>
      <p:ext uri="{BB962C8B-B14F-4D97-AF65-F5344CB8AC3E}">
        <p14:creationId xmlns:p14="http://schemas.microsoft.com/office/powerpoint/2010/main" val="1225995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876010" y="517391"/>
            <a:ext cx="5855517" cy="707886"/>
          </a:xfrm>
          <a:prstGeom prst="rect">
            <a:avLst/>
          </a:prstGeom>
          <a:noFill/>
        </p:spPr>
        <p:txBody>
          <a:bodyPr wrap="square">
            <a:spAutoFit/>
          </a:bodyPr>
          <a:lstStyle/>
          <a:p>
            <a:pPr algn="ctr">
              <a:spcBef>
                <a:spcPts val="0"/>
              </a:spcBef>
              <a:spcAft>
                <a:spcPts val="0"/>
              </a:spcAft>
            </a:pPr>
            <a:r>
              <a:rPr lang="en-US" sz="4000" b="1" dirty="0">
                <a:solidFill>
                  <a:schemeClr val="accent1">
                    <a:lumMod val="60000"/>
                    <a:lumOff val="40000"/>
                  </a:schemeClr>
                </a:solidFill>
              </a:rPr>
              <a:t>AGENDA</a:t>
            </a:r>
            <a:endParaRPr lang="en-US" sz="4000" b="1" baseline="30000" dirty="0">
              <a:solidFill>
                <a:schemeClr val="accent1">
                  <a:lumMod val="60000"/>
                  <a:lumOff val="40000"/>
                </a:schemeClr>
              </a:solidFill>
            </a:endParaRP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2"/>
          <a:stretch>
            <a:fillRect/>
          </a:stretch>
        </p:blipFill>
        <p:spPr>
          <a:xfrm>
            <a:off x="1345616" y="245874"/>
            <a:ext cx="1352315" cy="1530516"/>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8323" y="287702"/>
            <a:ext cx="1528996" cy="1384555"/>
          </a:xfrm>
          <a:prstGeom prst="rect">
            <a:avLst/>
          </a:prstGeom>
          <a:noFill/>
          <a:ln>
            <a:noFill/>
          </a:ln>
        </p:spPr>
      </p:pic>
      <p:sp>
        <p:nvSpPr>
          <p:cNvPr id="7" name="TextBox 6">
            <a:extLst>
              <a:ext uri="{FF2B5EF4-FFF2-40B4-BE49-F238E27FC236}">
                <a16:creationId xmlns:a16="http://schemas.microsoft.com/office/drawing/2014/main" id="{FCCD468B-5F5C-4EF8-B1E2-EC7385350024}"/>
              </a:ext>
            </a:extLst>
          </p:cNvPr>
          <p:cNvSpPr txBox="1"/>
          <p:nvPr/>
        </p:nvSpPr>
        <p:spPr>
          <a:xfrm>
            <a:off x="6240712" y="2403206"/>
            <a:ext cx="4804502" cy="3416320"/>
          </a:xfrm>
          <a:prstGeom prst="rect">
            <a:avLst/>
          </a:prstGeom>
          <a:noFill/>
        </p:spPr>
        <p:txBody>
          <a:bodyPr wrap="square" rtlCol="0">
            <a:spAutoFit/>
          </a:bodyPr>
          <a:lstStyle/>
          <a:p>
            <a:pPr marL="342900" indent="-342900">
              <a:buFont typeface="Wingdings" panose="05000000000000000000" pitchFamily="2" charset="2"/>
              <a:buChar char="§"/>
            </a:pPr>
            <a:r>
              <a:rPr lang="en-US" sz="2400" b="1" dirty="0"/>
              <a:t>Existing Building Footprint</a:t>
            </a:r>
          </a:p>
          <a:p>
            <a:pPr marL="342900" indent="-342900">
              <a:buFont typeface="Wingdings" panose="05000000000000000000" pitchFamily="2" charset="2"/>
              <a:buChar char="§"/>
            </a:pPr>
            <a:r>
              <a:rPr lang="en-US" sz="2400" b="1" dirty="0"/>
              <a:t>Proposed Renovated Building Footprint</a:t>
            </a:r>
          </a:p>
          <a:p>
            <a:pPr marL="342900" indent="-342900">
              <a:buFont typeface="Wingdings" panose="05000000000000000000" pitchFamily="2" charset="2"/>
              <a:buChar char="§"/>
            </a:pPr>
            <a:r>
              <a:rPr lang="en-US" sz="2400" b="1" dirty="0"/>
              <a:t>Possible Future Challenges</a:t>
            </a:r>
          </a:p>
          <a:p>
            <a:pPr marL="342900" indent="-342900">
              <a:buFont typeface="Wingdings" panose="05000000000000000000" pitchFamily="2" charset="2"/>
              <a:buChar char="§"/>
            </a:pPr>
            <a:r>
              <a:rPr lang="en-US" sz="2400" b="1" dirty="0"/>
              <a:t>Contracting for Services</a:t>
            </a:r>
          </a:p>
          <a:p>
            <a:pPr marL="342900" indent="-342900">
              <a:buFont typeface="Wingdings" panose="05000000000000000000" pitchFamily="2" charset="2"/>
              <a:buChar char="§"/>
            </a:pPr>
            <a:r>
              <a:rPr lang="en-US" sz="2400" b="1" dirty="0"/>
              <a:t>Modeling the Potential Future Lease Rate (Plan G)</a:t>
            </a:r>
          </a:p>
          <a:p>
            <a:pPr marL="342900" indent="-342900">
              <a:buFont typeface="Wingdings" panose="05000000000000000000" pitchFamily="2" charset="2"/>
              <a:buChar char="§"/>
            </a:pPr>
            <a:r>
              <a:rPr lang="en-US" sz="2400" b="1" dirty="0"/>
              <a:t>Thinking “Outside the Box”</a:t>
            </a:r>
          </a:p>
          <a:p>
            <a:pPr marL="342900" indent="-342900">
              <a:buFont typeface="Wingdings" panose="05000000000000000000" pitchFamily="2" charset="2"/>
              <a:buChar char="§"/>
            </a:pPr>
            <a:r>
              <a:rPr lang="en-US" sz="2400" b="1" dirty="0"/>
              <a:t>Next Steps</a:t>
            </a:r>
          </a:p>
        </p:txBody>
      </p:sp>
      <p:pic>
        <p:nvPicPr>
          <p:cNvPr id="1026" name="Picture 2" descr="Image result for Police presentation">
            <a:extLst>
              <a:ext uri="{FF2B5EF4-FFF2-40B4-BE49-F238E27FC236}">
                <a16:creationId xmlns:a16="http://schemas.microsoft.com/office/drawing/2014/main" id="{014A986B-F3B4-4946-BA64-D88636C24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4484" y="2570720"/>
            <a:ext cx="4016286" cy="297905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906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963229" y="517391"/>
            <a:ext cx="5855517" cy="1200329"/>
          </a:xfrm>
          <a:prstGeom prst="rect">
            <a:avLst/>
          </a:prstGeom>
          <a:noFill/>
        </p:spPr>
        <p:txBody>
          <a:bodyPr wrap="square">
            <a:spAutoFit/>
          </a:bodyPr>
          <a:lstStyle/>
          <a:p>
            <a:pPr algn="ctr">
              <a:spcBef>
                <a:spcPts val="0"/>
              </a:spcBef>
              <a:spcAft>
                <a:spcPts val="0"/>
              </a:spcAft>
            </a:pPr>
            <a:r>
              <a:rPr lang="en-US" sz="3600" b="1" dirty="0">
                <a:solidFill>
                  <a:schemeClr val="accent1">
                    <a:lumMod val="60000"/>
                    <a:lumOff val="40000"/>
                  </a:schemeClr>
                </a:solidFill>
              </a:rPr>
              <a:t>Other Possible </a:t>
            </a:r>
            <a:br>
              <a:rPr lang="en-US" sz="3600" b="1" dirty="0">
                <a:solidFill>
                  <a:schemeClr val="accent1">
                    <a:lumMod val="60000"/>
                    <a:lumOff val="40000"/>
                  </a:schemeClr>
                </a:solidFill>
              </a:rPr>
            </a:br>
            <a:r>
              <a:rPr lang="en-US" sz="3600" b="1" dirty="0">
                <a:solidFill>
                  <a:schemeClr val="accent1">
                    <a:lumMod val="60000"/>
                    <a:lumOff val="40000"/>
                  </a:schemeClr>
                </a:solidFill>
              </a:rPr>
              <a:t>Future Challenges</a:t>
            </a:r>
            <a:endParaRPr lang="en-US" sz="3600" b="1" baseline="30000" dirty="0">
              <a:solidFill>
                <a:schemeClr val="accent1">
                  <a:lumMod val="60000"/>
                  <a:lumOff val="40000"/>
                </a:schemeClr>
              </a:solidFill>
            </a:endParaRP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3"/>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7" name="TextBox 6">
            <a:extLst>
              <a:ext uri="{FF2B5EF4-FFF2-40B4-BE49-F238E27FC236}">
                <a16:creationId xmlns:a16="http://schemas.microsoft.com/office/drawing/2014/main" id="{FCCD468B-5F5C-4EF8-B1E2-EC7385350024}"/>
              </a:ext>
            </a:extLst>
          </p:cNvPr>
          <p:cNvSpPr txBox="1"/>
          <p:nvPr/>
        </p:nvSpPr>
        <p:spPr>
          <a:xfrm>
            <a:off x="5646793" y="2521258"/>
            <a:ext cx="4961752"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Unisex locker room and bathroom</a:t>
            </a:r>
          </a:p>
          <a:p>
            <a:pPr marL="285750" indent="-285750">
              <a:buFont typeface="Arial" panose="020B0604020202020204" pitchFamily="34" charset="0"/>
              <a:buChar char="•"/>
            </a:pPr>
            <a:r>
              <a:rPr lang="en-US" b="1" dirty="0"/>
              <a:t>May lose an additional 150 square feet due to restroom regulations and unclear wall thickness of conceptual design</a:t>
            </a:r>
          </a:p>
        </p:txBody>
      </p:sp>
      <p:pic>
        <p:nvPicPr>
          <p:cNvPr id="2050" name="Picture 2" descr="10+ Male Female Symbol Vectors | Download Free Vector Art &amp; Graphics |  123Freevectors">
            <a:extLst>
              <a:ext uri="{FF2B5EF4-FFF2-40B4-BE49-F238E27FC236}">
                <a16:creationId xmlns:a16="http://schemas.microsoft.com/office/drawing/2014/main" id="{FE4DCEDC-5CE1-49B2-BF1B-77CDBE36E8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862" y="4058498"/>
            <a:ext cx="2143125" cy="2143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descr="A picture containing text, indoor&#10;&#10;Description automatically generated">
            <a:extLst>
              <a:ext uri="{FF2B5EF4-FFF2-40B4-BE49-F238E27FC236}">
                <a16:creationId xmlns:a16="http://schemas.microsoft.com/office/drawing/2014/main" id="{6B7F84B3-3D49-44AD-8963-382DB9565E08}"/>
              </a:ext>
            </a:extLst>
          </p:cNvPr>
          <p:cNvPicPr>
            <a:picLocks noChangeAspect="1"/>
          </p:cNvPicPr>
          <p:nvPr/>
        </p:nvPicPr>
        <p:blipFill rotWithShape="1">
          <a:blip r:embed="rId6"/>
          <a:srcRect t="-811" r="16804"/>
          <a:stretch/>
        </p:blipFill>
        <p:spPr>
          <a:xfrm rot="5400000">
            <a:off x="1833656" y="2576028"/>
            <a:ext cx="3852032" cy="3435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27349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876010" y="517391"/>
            <a:ext cx="5855517" cy="1323439"/>
          </a:xfrm>
          <a:prstGeom prst="rect">
            <a:avLst/>
          </a:prstGeom>
          <a:noFill/>
        </p:spPr>
        <p:txBody>
          <a:bodyPr wrap="square">
            <a:spAutoFit/>
          </a:bodyPr>
          <a:lstStyle/>
          <a:p>
            <a:pPr algn="ctr">
              <a:spcBef>
                <a:spcPts val="0"/>
              </a:spcBef>
              <a:spcAft>
                <a:spcPts val="0"/>
              </a:spcAft>
            </a:pPr>
            <a:r>
              <a:rPr lang="en-US" sz="4000" b="1" dirty="0">
                <a:solidFill>
                  <a:schemeClr val="accent1">
                    <a:lumMod val="60000"/>
                    <a:lumOff val="40000"/>
                  </a:schemeClr>
                </a:solidFill>
              </a:rPr>
              <a:t>Modeling – Potential Future Lease Rate</a:t>
            </a: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2"/>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7" name="TextBox 6">
            <a:extLst>
              <a:ext uri="{FF2B5EF4-FFF2-40B4-BE49-F238E27FC236}">
                <a16:creationId xmlns:a16="http://schemas.microsoft.com/office/drawing/2014/main" id="{FCCD468B-5F5C-4EF8-B1E2-EC7385350024}"/>
              </a:ext>
            </a:extLst>
          </p:cNvPr>
          <p:cNvSpPr txBox="1"/>
          <p:nvPr/>
        </p:nvSpPr>
        <p:spPr>
          <a:xfrm>
            <a:off x="1236980" y="2210692"/>
            <a:ext cx="9645284" cy="3970318"/>
          </a:xfrm>
          <a:prstGeom prst="rect">
            <a:avLst/>
          </a:prstGeom>
          <a:noFill/>
        </p:spPr>
        <p:txBody>
          <a:bodyPr wrap="square" rtlCol="0">
            <a:spAutoFit/>
          </a:bodyPr>
          <a:lstStyle/>
          <a:p>
            <a:pPr marL="285750" indent="-285750">
              <a:buFont typeface="Arial" panose="020B0604020202020204" pitchFamily="34" charset="0"/>
              <a:buChar char="•"/>
            </a:pPr>
            <a:r>
              <a:rPr lang="en-US" b="1" dirty="0"/>
              <a:t>How did the KPPCSD come to pay $3050 per month for its space in the PS Building? </a:t>
            </a:r>
            <a:br>
              <a:rPr lang="en-US" b="1" dirty="0"/>
            </a:br>
            <a:endParaRPr lang="en-US" b="1" dirty="0"/>
          </a:p>
          <a:p>
            <a:pPr marL="285750" indent="-285750">
              <a:buFont typeface="Arial" panose="020B0604020202020204" pitchFamily="34" charset="0"/>
              <a:buChar char="•"/>
            </a:pPr>
            <a:r>
              <a:rPr lang="en-US" b="1" dirty="0"/>
              <a:t>If we use the past precedent to calculate the lease rate of a newly renovated PS Building and the KPPCSD’s potential 1020 square feet (Plan G), what would the new lease rate look like? </a:t>
            </a:r>
          </a:p>
          <a:p>
            <a:endParaRPr lang="en-US" b="1" dirty="0"/>
          </a:p>
          <a:p>
            <a:pPr marL="285750" indent="-285750">
              <a:buFont typeface="Arial" panose="020B0604020202020204" pitchFamily="34" charset="0"/>
              <a:buChar char="•"/>
            </a:pPr>
            <a:r>
              <a:rPr lang="en-US" b="1" dirty="0"/>
              <a:t>Based on past precedent, the lease rate for newly renovated 1020 square feet in the PS Building would be </a:t>
            </a:r>
            <a:r>
              <a:rPr lang="en-US" b="1" u="sng" dirty="0"/>
              <a:t>$8750 per month</a:t>
            </a:r>
            <a:r>
              <a:rPr lang="en-US" b="1" dirty="0"/>
              <a:t>.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Calculation: </a:t>
            </a:r>
            <a:br>
              <a:rPr lang="en-US" b="1" dirty="0"/>
            </a:br>
            <a:r>
              <a:rPr lang="en-US" b="1" dirty="0"/>
              <a:t>1020 square feet/5800 square feet = 17.5% (of the total space)</a:t>
            </a:r>
            <a:br>
              <a:rPr lang="en-US" b="1" dirty="0"/>
            </a:br>
            <a:r>
              <a:rPr lang="en-US" b="1" dirty="0"/>
              <a:t>17.5% x $6 million = $1,050,000 </a:t>
            </a:r>
            <a:br>
              <a:rPr lang="en-US" b="1" dirty="0"/>
            </a:br>
            <a:r>
              <a:rPr lang="en-US" b="1" dirty="0"/>
              <a:t>$1,050,000/120 months (or 10 years) = $8750/month</a:t>
            </a:r>
          </a:p>
          <a:p>
            <a:pPr marL="285750" indent="-285750">
              <a:buFont typeface="Arial" panose="020B0604020202020204" pitchFamily="34" charset="0"/>
              <a:buChar char="•"/>
            </a:pPr>
            <a:endParaRPr lang="en-US" b="1" dirty="0"/>
          </a:p>
        </p:txBody>
      </p:sp>
      <p:sp>
        <p:nvSpPr>
          <p:cNvPr id="2" name="TextBox 1"/>
          <p:cNvSpPr txBox="1"/>
          <p:nvPr/>
        </p:nvSpPr>
        <p:spPr>
          <a:xfrm>
            <a:off x="1236980" y="6181010"/>
            <a:ext cx="10025531" cy="523220"/>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Source: </a:t>
            </a:r>
            <a:r>
              <a:rPr lang="en-US" sz="1400" i="1" dirty="0">
                <a:latin typeface="Times New Roman" panose="02020603050405020304" pitchFamily="18" charset="0"/>
                <a:cs typeface="Times New Roman" panose="02020603050405020304" pitchFamily="18" charset="0"/>
              </a:rPr>
              <a:t>Everything You Wanted to Know About the Public Safety Building But Were Afraid to Ask</a:t>
            </a:r>
            <a:r>
              <a:rPr lang="en-US" sz="1400" dirty="0">
                <a:latin typeface="Times New Roman" panose="02020603050405020304" pitchFamily="18" charset="0"/>
                <a:cs typeface="Times New Roman" panose="02020603050405020304" pitchFamily="18" charset="0"/>
              </a:rPr>
              <a:t>, Kensington Outlook, March 2010; </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and Letter from GM Hansell with supporting documentation, April 1, 2021 (attached to this agenda item). </a:t>
            </a:r>
          </a:p>
        </p:txBody>
      </p:sp>
    </p:spTree>
    <p:extLst>
      <p:ext uri="{BB962C8B-B14F-4D97-AF65-F5344CB8AC3E}">
        <p14:creationId xmlns:p14="http://schemas.microsoft.com/office/powerpoint/2010/main" val="860408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613765" y="478808"/>
            <a:ext cx="5855517" cy="1200329"/>
          </a:xfrm>
          <a:prstGeom prst="rect">
            <a:avLst/>
          </a:prstGeom>
          <a:noFill/>
        </p:spPr>
        <p:txBody>
          <a:bodyPr wrap="square">
            <a:spAutoFit/>
          </a:bodyPr>
          <a:lstStyle/>
          <a:p>
            <a:pPr algn="ctr">
              <a:spcBef>
                <a:spcPts val="0"/>
              </a:spcBef>
              <a:spcAft>
                <a:spcPts val="0"/>
              </a:spcAft>
            </a:pPr>
            <a:r>
              <a:rPr lang="en-US" sz="3600" b="1" dirty="0">
                <a:solidFill>
                  <a:schemeClr val="accent1">
                    <a:lumMod val="60000"/>
                    <a:lumOff val="40000"/>
                  </a:schemeClr>
                </a:solidFill>
              </a:rPr>
              <a:t>Thinking</a:t>
            </a:r>
            <a:br>
              <a:rPr lang="en-US" sz="3600" b="1" dirty="0">
                <a:solidFill>
                  <a:schemeClr val="accent1">
                    <a:lumMod val="60000"/>
                    <a:lumOff val="40000"/>
                  </a:schemeClr>
                </a:solidFill>
              </a:rPr>
            </a:br>
            <a:r>
              <a:rPr lang="en-US" sz="3600" b="1" dirty="0">
                <a:solidFill>
                  <a:schemeClr val="accent1">
                    <a:lumMod val="60000"/>
                    <a:lumOff val="40000"/>
                  </a:schemeClr>
                </a:solidFill>
              </a:rPr>
              <a:t>“Outside the Box”</a:t>
            </a:r>
            <a:endParaRPr lang="en-US" sz="3600" b="1" baseline="30000" dirty="0">
              <a:solidFill>
                <a:schemeClr val="accent1">
                  <a:lumMod val="60000"/>
                  <a:lumOff val="40000"/>
                </a:schemeClr>
              </a:solidFill>
            </a:endParaRP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3"/>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7" name="TextBox 6">
            <a:extLst>
              <a:ext uri="{FF2B5EF4-FFF2-40B4-BE49-F238E27FC236}">
                <a16:creationId xmlns:a16="http://schemas.microsoft.com/office/drawing/2014/main" id="{FCCD468B-5F5C-4EF8-B1E2-EC7385350024}"/>
              </a:ext>
            </a:extLst>
          </p:cNvPr>
          <p:cNvSpPr txBox="1"/>
          <p:nvPr/>
        </p:nvSpPr>
        <p:spPr>
          <a:xfrm>
            <a:off x="6807293" y="2944932"/>
            <a:ext cx="3857689" cy="2862322"/>
          </a:xfrm>
          <a:prstGeom prst="rect">
            <a:avLst/>
          </a:prstGeom>
          <a:noFill/>
        </p:spPr>
        <p:txBody>
          <a:bodyPr wrap="square" rtlCol="0">
            <a:spAutoFit/>
          </a:bodyPr>
          <a:lstStyle/>
          <a:p>
            <a:pPr marL="285750" indent="-285750">
              <a:buFont typeface="Arial" panose="020B0604020202020204" pitchFamily="34" charset="0"/>
              <a:buChar char="•"/>
            </a:pPr>
            <a:r>
              <a:rPr lang="en-US" b="1" dirty="0"/>
              <a:t>Contract to store files in outside facility. </a:t>
            </a:r>
          </a:p>
          <a:p>
            <a:pPr marL="285750" indent="-285750">
              <a:buFont typeface="Arial" panose="020B0604020202020204" pitchFamily="34" charset="0"/>
              <a:buChar char="•"/>
            </a:pPr>
            <a:r>
              <a:rPr lang="en-US" b="1" dirty="0"/>
              <a:t>Expeditiously digitize all files that do not require maintaining a hard copy. </a:t>
            </a:r>
          </a:p>
          <a:p>
            <a:pPr marL="285750" indent="-285750">
              <a:buFont typeface="Arial" panose="020B0604020202020204" pitchFamily="34" charset="0"/>
              <a:buChar char="•"/>
            </a:pPr>
            <a:r>
              <a:rPr lang="en-US" b="1" dirty="0"/>
              <a:t>Locate 2</a:t>
            </a:r>
            <a:r>
              <a:rPr lang="en-US" b="1" baseline="30000" dirty="0"/>
              <a:t>nd</a:t>
            </a:r>
            <a:r>
              <a:rPr lang="en-US" b="1" dirty="0"/>
              <a:t> Office in Community Center for PSA, TSO and Sergeants. </a:t>
            </a:r>
          </a:p>
          <a:p>
            <a:pPr marL="285750" indent="-285750">
              <a:buFont typeface="Arial" panose="020B0604020202020204" pitchFamily="34" charset="0"/>
              <a:buChar char="•"/>
            </a:pPr>
            <a:r>
              <a:rPr lang="en-US" b="1" dirty="0"/>
              <a:t>Close lobby and conduct business by phone and email. </a:t>
            </a:r>
          </a:p>
        </p:txBody>
      </p:sp>
      <p:pic>
        <p:nvPicPr>
          <p:cNvPr id="1026" name="Picture 2" descr="Thinking Outside of the Box (A Technique for Marketing) | WESST |  Consulting, Training, Lending, Incubation">
            <a:extLst>
              <a:ext uri="{FF2B5EF4-FFF2-40B4-BE49-F238E27FC236}">
                <a16:creationId xmlns:a16="http://schemas.microsoft.com/office/drawing/2014/main" id="{0048AD92-6EFF-4CE7-90CA-257BA3DED8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5466" y="2365931"/>
            <a:ext cx="5066703" cy="4020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078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758218" y="656813"/>
            <a:ext cx="5855517" cy="646331"/>
          </a:xfrm>
          <a:prstGeom prst="rect">
            <a:avLst/>
          </a:prstGeom>
          <a:noFill/>
        </p:spPr>
        <p:txBody>
          <a:bodyPr wrap="square">
            <a:spAutoFit/>
          </a:bodyPr>
          <a:lstStyle/>
          <a:p>
            <a:pPr algn="ctr">
              <a:spcBef>
                <a:spcPts val="0"/>
              </a:spcBef>
              <a:spcAft>
                <a:spcPts val="0"/>
              </a:spcAft>
            </a:pPr>
            <a:r>
              <a:rPr lang="en-US" sz="3600" b="1" dirty="0">
                <a:solidFill>
                  <a:schemeClr val="accent1">
                    <a:lumMod val="60000"/>
                    <a:lumOff val="40000"/>
                  </a:schemeClr>
                </a:solidFill>
              </a:rPr>
              <a:t> Next Steps?</a:t>
            </a:r>
            <a:endParaRPr lang="en-US" sz="3600" b="1" baseline="30000" dirty="0">
              <a:solidFill>
                <a:schemeClr val="accent1">
                  <a:lumMod val="60000"/>
                  <a:lumOff val="40000"/>
                </a:schemeClr>
              </a:solidFill>
            </a:endParaRP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3"/>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7" name="TextBox 6">
            <a:extLst>
              <a:ext uri="{FF2B5EF4-FFF2-40B4-BE49-F238E27FC236}">
                <a16:creationId xmlns:a16="http://schemas.microsoft.com/office/drawing/2014/main" id="{FCCD468B-5F5C-4EF8-B1E2-EC7385350024}"/>
              </a:ext>
            </a:extLst>
          </p:cNvPr>
          <p:cNvSpPr txBox="1"/>
          <p:nvPr/>
        </p:nvSpPr>
        <p:spPr>
          <a:xfrm>
            <a:off x="1574466" y="2460866"/>
            <a:ext cx="9388910" cy="3416320"/>
          </a:xfrm>
          <a:prstGeom prst="rect">
            <a:avLst/>
          </a:prstGeom>
          <a:noFill/>
        </p:spPr>
        <p:txBody>
          <a:bodyPr wrap="square" rtlCol="0">
            <a:spAutoFit/>
          </a:bodyPr>
          <a:lstStyle/>
          <a:p>
            <a:r>
              <a:rPr lang="en-US" b="1" u="sng" dirty="0" smtClean="0"/>
              <a:t>Direct GM to: </a:t>
            </a:r>
          </a:p>
          <a:p>
            <a:pPr marL="342900" indent="-342900">
              <a:buFont typeface="Arial" panose="020B0604020202020204" pitchFamily="34" charset="0"/>
              <a:buChar char="•"/>
            </a:pPr>
            <a:r>
              <a:rPr lang="en-US" b="1" dirty="0" smtClean="0"/>
              <a:t>Discuss </a:t>
            </a:r>
            <a:r>
              <a:rPr lang="en-US" b="1" dirty="0"/>
              <a:t>and negotiate terms (including financing) with Fire District </a:t>
            </a:r>
            <a:r>
              <a:rPr lang="en-US" b="1" dirty="0" smtClean="0"/>
              <a:t>GM for permanent </a:t>
            </a:r>
            <a:r>
              <a:rPr lang="en-US" b="1" dirty="0"/>
              <a:t>space in the PS Building </a:t>
            </a:r>
            <a:r>
              <a:rPr lang="en-US" b="1" dirty="0" smtClean="0"/>
              <a:t>based on Plan G. </a:t>
            </a:r>
            <a:r>
              <a:rPr lang="en-US" b="1" dirty="0"/>
              <a:t/>
            </a:r>
            <a:br>
              <a:rPr lang="en-US" b="1" dirty="0"/>
            </a:br>
            <a:endParaRPr lang="en-US" b="1" dirty="0"/>
          </a:p>
          <a:p>
            <a:pPr marL="342900" indent="-342900">
              <a:buFont typeface="Arial" panose="020B0604020202020204" pitchFamily="34" charset="0"/>
              <a:buChar char="•"/>
            </a:pPr>
            <a:r>
              <a:rPr lang="en-US" b="1" dirty="0"/>
              <a:t>E</a:t>
            </a:r>
            <a:r>
              <a:rPr lang="en-US" b="1" dirty="0" smtClean="0"/>
              <a:t>xplore </a:t>
            </a:r>
            <a:r>
              <a:rPr lang="en-US" b="1" dirty="0"/>
              <a:t>options </a:t>
            </a:r>
            <a:r>
              <a:rPr lang="en-US" b="1" dirty="0" smtClean="0"/>
              <a:t>to </a:t>
            </a:r>
            <a:r>
              <a:rPr lang="en-US" b="1" dirty="0"/>
              <a:t>lease permanent </a:t>
            </a:r>
            <a:r>
              <a:rPr lang="en-US" b="1" dirty="0" smtClean="0"/>
              <a:t>or temporary relocation space, including long-term financial impact analysis and financing options. </a:t>
            </a:r>
            <a:br>
              <a:rPr lang="en-US" b="1" dirty="0" smtClean="0"/>
            </a:br>
            <a:endParaRPr lang="en-US" b="1" dirty="0" smtClean="0"/>
          </a:p>
          <a:p>
            <a:pPr marL="342900" indent="-342900">
              <a:buFont typeface="Arial" panose="020B0604020202020204" pitchFamily="34" charset="0"/>
              <a:buChar char="•"/>
            </a:pPr>
            <a:r>
              <a:rPr lang="en-US" b="1" dirty="0"/>
              <a:t>E</a:t>
            </a:r>
            <a:r>
              <a:rPr lang="en-US" b="1" dirty="0" smtClean="0"/>
              <a:t>xplore options to purchase land and construct a new building for KPPCSD; </a:t>
            </a:r>
            <a:br>
              <a:rPr lang="en-US" b="1" dirty="0" smtClean="0"/>
            </a:br>
            <a:r>
              <a:rPr lang="en-US" b="1" dirty="0" smtClean="0"/>
              <a:t>or work with KFPD to explore options for a joint PS Building. </a:t>
            </a: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a:t>E</a:t>
            </a:r>
            <a:r>
              <a:rPr lang="en-US" b="1" dirty="0" smtClean="0"/>
              <a:t>xplore </a:t>
            </a:r>
            <a:r>
              <a:rPr lang="en-US" b="1" dirty="0"/>
              <a:t>options </a:t>
            </a:r>
            <a:r>
              <a:rPr lang="en-US" b="1" dirty="0" smtClean="0"/>
              <a:t>for </a:t>
            </a:r>
            <a:r>
              <a:rPr lang="en-US" b="1" dirty="0"/>
              <a:t>cutting services </a:t>
            </a:r>
            <a:r>
              <a:rPr lang="en-US" b="1" dirty="0" smtClean="0"/>
              <a:t>(facilitating KPD’s ability to better fit in the newly renovated PS Building). </a:t>
            </a:r>
            <a:endParaRPr lang="en-US" b="1" dirty="0"/>
          </a:p>
        </p:txBody>
      </p:sp>
    </p:spTree>
    <p:extLst>
      <p:ext uri="{BB962C8B-B14F-4D97-AF65-F5344CB8AC3E}">
        <p14:creationId xmlns:p14="http://schemas.microsoft.com/office/powerpoint/2010/main" val="3490890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758218" y="522351"/>
            <a:ext cx="5855517" cy="646331"/>
          </a:xfrm>
          <a:prstGeom prst="rect">
            <a:avLst/>
          </a:prstGeom>
          <a:noFill/>
        </p:spPr>
        <p:txBody>
          <a:bodyPr wrap="square">
            <a:spAutoFit/>
          </a:bodyPr>
          <a:lstStyle/>
          <a:p>
            <a:pPr algn="ctr">
              <a:spcBef>
                <a:spcPts val="0"/>
              </a:spcBef>
              <a:spcAft>
                <a:spcPts val="0"/>
              </a:spcAft>
            </a:pPr>
            <a:r>
              <a:rPr lang="en-US" sz="3600" b="1" dirty="0">
                <a:solidFill>
                  <a:schemeClr val="accent1">
                    <a:lumMod val="60000"/>
                    <a:lumOff val="40000"/>
                  </a:schemeClr>
                </a:solidFill>
              </a:rPr>
              <a:t> Questions?</a:t>
            </a:r>
            <a:endParaRPr lang="en-US" sz="3600" b="1" baseline="30000" dirty="0">
              <a:solidFill>
                <a:schemeClr val="accent1">
                  <a:lumMod val="60000"/>
                  <a:lumOff val="40000"/>
                </a:schemeClr>
              </a:solidFill>
            </a:endParaRP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3"/>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pic>
        <p:nvPicPr>
          <p:cNvPr id="2054" name="Picture 6" descr="The 4 critical questions to ask remote employees - Know Your Team | Blog">
            <a:extLst>
              <a:ext uri="{FF2B5EF4-FFF2-40B4-BE49-F238E27FC236}">
                <a16:creationId xmlns:a16="http://schemas.microsoft.com/office/drawing/2014/main" id="{BD697BF7-5D2C-43EF-9516-EB2C88597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1675" y="2239183"/>
            <a:ext cx="5057243" cy="3852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407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876010" y="517391"/>
            <a:ext cx="5855517" cy="1323439"/>
          </a:xfrm>
          <a:prstGeom prst="rect">
            <a:avLst/>
          </a:prstGeom>
          <a:noFill/>
        </p:spPr>
        <p:txBody>
          <a:bodyPr wrap="square">
            <a:spAutoFit/>
          </a:bodyPr>
          <a:lstStyle/>
          <a:p>
            <a:pPr algn="ctr">
              <a:spcBef>
                <a:spcPts val="0"/>
              </a:spcBef>
              <a:spcAft>
                <a:spcPts val="0"/>
              </a:spcAft>
            </a:pPr>
            <a:r>
              <a:rPr lang="en-US" sz="4000" b="1" dirty="0">
                <a:solidFill>
                  <a:schemeClr val="accent1">
                    <a:lumMod val="60000"/>
                    <a:lumOff val="40000"/>
                  </a:schemeClr>
                </a:solidFill>
              </a:rPr>
              <a:t>Existing Floor Plan </a:t>
            </a:r>
            <a:br>
              <a:rPr lang="en-US" sz="4000" b="1" dirty="0">
                <a:solidFill>
                  <a:schemeClr val="accent1">
                    <a:lumMod val="60000"/>
                    <a:lumOff val="40000"/>
                  </a:schemeClr>
                </a:solidFill>
              </a:rPr>
            </a:br>
            <a:r>
              <a:rPr lang="en-US" sz="4000" b="1" dirty="0">
                <a:solidFill>
                  <a:schemeClr val="accent1">
                    <a:lumMod val="60000"/>
                    <a:lumOff val="40000"/>
                  </a:schemeClr>
                </a:solidFill>
              </a:rPr>
              <a:t>1st Floor</a:t>
            </a: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3"/>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7" name="TextBox 6">
            <a:extLst>
              <a:ext uri="{FF2B5EF4-FFF2-40B4-BE49-F238E27FC236}">
                <a16:creationId xmlns:a16="http://schemas.microsoft.com/office/drawing/2014/main" id="{FCCD468B-5F5C-4EF8-B1E2-EC7385350024}"/>
              </a:ext>
            </a:extLst>
          </p:cNvPr>
          <p:cNvSpPr txBox="1"/>
          <p:nvPr/>
        </p:nvSpPr>
        <p:spPr>
          <a:xfrm>
            <a:off x="6102717" y="2935486"/>
            <a:ext cx="5214115" cy="2585323"/>
          </a:xfrm>
          <a:prstGeom prst="rect">
            <a:avLst/>
          </a:prstGeom>
          <a:noFill/>
        </p:spPr>
        <p:txBody>
          <a:bodyPr wrap="square" rtlCol="0">
            <a:spAutoFit/>
          </a:bodyPr>
          <a:lstStyle/>
          <a:p>
            <a:pPr marL="285750" indent="-285750">
              <a:buFont typeface="Wingdings" panose="05000000000000000000" pitchFamily="2" charset="2"/>
              <a:buChar char="§"/>
            </a:pPr>
            <a:r>
              <a:rPr lang="en-US" b="1" dirty="0"/>
              <a:t>Total Area - ~ 785 square feet</a:t>
            </a:r>
          </a:p>
          <a:p>
            <a:pPr marL="285750" indent="-285750">
              <a:buFont typeface="Wingdings" panose="05000000000000000000" pitchFamily="2" charset="2"/>
              <a:buChar char="§"/>
            </a:pPr>
            <a:r>
              <a:rPr lang="en-US" b="1" dirty="0"/>
              <a:t>Chief’s Office - 119 square feet</a:t>
            </a:r>
          </a:p>
          <a:p>
            <a:pPr marL="285750" indent="-285750">
              <a:buFont typeface="Wingdings" panose="05000000000000000000" pitchFamily="2" charset="2"/>
              <a:buChar char="§"/>
            </a:pPr>
            <a:r>
              <a:rPr lang="en-US" b="1" dirty="0"/>
              <a:t>Sgt. Office - 74 square feet</a:t>
            </a:r>
          </a:p>
          <a:p>
            <a:pPr marL="285750" indent="-285750">
              <a:buFont typeface="Wingdings" panose="05000000000000000000" pitchFamily="2" charset="2"/>
              <a:buChar char="§"/>
            </a:pPr>
            <a:r>
              <a:rPr lang="en-US" b="1" dirty="0"/>
              <a:t>PSA/Captain Office - 76 square feet</a:t>
            </a:r>
          </a:p>
          <a:p>
            <a:pPr marL="285750" indent="-285750">
              <a:buFont typeface="Wingdings" panose="05000000000000000000" pitchFamily="2" charset="2"/>
              <a:buChar char="§"/>
            </a:pPr>
            <a:r>
              <a:rPr lang="en-US" b="1" dirty="0"/>
              <a:t>Det. Sgt. &amp; TSO Office - 93 square feet</a:t>
            </a:r>
          </a:p>
          <a:p>
            <a:pPr marL="285750" indent="-285750">
              <a:buFont typeface="Wingdings" panose="05000000000000000000" pitchFamily="2" charset="2"/>
              <a:buChar char="§"/>
            </a:pPr>
            <a:r>
              <a:rPr lang="en-US" b="1" dirty="0"/>
              <a:t>Evidence Room - 110 square feet</a:t>
            </a:r>
          </a:p>
          <a:p>
            <a:pPr marL="285750" indent="-285750">
              <a:buFont typeface="Wingdings" panose="05000000000000000000" pitchFamily="2" charset="2"/>
              <a:buChar char="§"/>
            </a:pPr>
            <a:r>
              <a:rPr lang="en-US" b="1" dirty="0"/>
              <a:t>Lobby/Reception - 60 square feet</a:t>
            </a:r>
          </a:p>
          <a:p>
            <a:pPr marL="285750" indent="-285750">
              <a:buFont typeface="Wingdings" panose="05000000000000000000" pitchFamily="2" charset="2"/>
              <a:buChar char="§"/>
            </a:pPr>
            <a:r>
              <a:rPr lang="en-US" b="1" dirty="0"/>
              <a:t>Storage - 44 and 31 square feet</a:t>
            </a:r>
          </a:p>
          <a:p>
            <a:pPr marL="285750" indent="-285750">
              <a:buFont typeface="Wingdings" panose="05000000000000000000" pitchFamily="2" charset="2"/>
              <a:buChar char="§"/>
            </a:pPr>
            <a:r>
              <a:rPr lang="en-US" b="1" dirty="0"/>
              <a:t>Shared Conference Room - 220 square feet</a:t>
            </a:r>
          </a:p>
        </p:txBody>
      </p:sp>
      <p:pic>
        <p:nvPicPr>
          <p:cNvPr id="3" name="Picture 2" descr="Diagram&#10;&#10;Description automatically generated">
            <a:extLst>
              <a:ext uri="{FF2B5EF4-FFF2-40B4-BE49-F238E27FC236}">
                <a16:creationId xmlns:a16="http://schemas.microsoft.com/office/drawing/2014/main" id="{5E1EF0EE-44E7-402E-BD0A-2E68163B7B75}"/>
              </a:ext>
            </a:extLst>
          </p:cNvPr>
          <p:cNvPicPr>
            <a:picLocks noChangeAspect="1"/>
          </p:cNvPicPr>
          <p:nvPr/>
        </p:nvPicPr>
        <p:blipFill>
          <a:blip r:embed="rId5"/>
          <a:stretch>
            <a:fillRect/>
          </a:stretch>
        </p:blipFill>
        <p:spPr>
          <a:xfrm>
            <a:off x="1130915" y="2628483"/>
            <a:ext cx="4898692" cy="3193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03537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876010" y="517391"/>
            <a:ext cx="5855517" cy="1323439"/>
          </a:xfrm>
          <a:prstGeom prst="rect">
            <a:avLst/>
          </a:prstGeom>
          <a:noFill/>
        </p:spPr>
        <p:txBody>
          <a:bodyPr wrap="square">
            <a:spAutoFit/>
          </a:bodyPr>
          <a:lstStyle/>
          <a:p>
            <a:pPr algn="ctr">
              <a:spcBef>
                <a:spcPts val="0"/>
              </a:spcBef>
              <a:spcAft>
                <a:spcPts val="0"/>
              </a:spcAft>
            </a:pPr>
            <a:r>
              <a:rPr lang="en-US" sz="4000" b="1" dirty="0">
                <a:solidFill>
                  <a:schemeClr val="accent1">
                    <a:lumMod val="60000"/>
                    <a:lumOff val="40000"/>
                  </a:schemeClr>
                </a:solidFill>
              </a:rPr>
              <a:t>Existing Floor Plan </a:t>
            </a:r>
            <a:br>
              <a:rPr lang="en-US" sz="4000" b="1" dirty="0">
                <a:solidFill>
                  <a:schemeClr val="accent1">
                    <a:lumMod val="60000"/>
                    <a:lumOff val="40000"/>
                  </a:schemeClr>
                </a:solidFill>
              </a:rPr>
            </a:br>
            <a:r>
              <a:rPr lang="en-US" sz="4000" b="1" dirty="0">
                <a:solidFill>
                  <a:schemeClr val="accent1">
                    <a:lumMod val="60000"/>
                    <a:lumOff val="40000"/>
                  </a:schemeClr>
                </a:solidFill>
              </a:rPr>
              <a:t>2nd Floor</a:t>
            </a:r>
            <a:endParaRPr lang="en-US" sz="4000" b="1" baseline="30000" dirty="0">
              <a:solidFill>
                <a:schemeClr val="accent1">
                  <a:lumMod val="60000"/>
                  <a:lumOff val="40000"/>
                </a:schemeClr>
              </a:solidFill>
            </a:endParaRP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3"/>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pic>
        <p:nvPicPr>
          <p:cNvPr id="3" name="Picture 2" descr="Diagram, schematic&#10;&#10;Description automatically generated">
            <a:extLst>
              <a:ext uri="{FF2B5EF4-FFF2-40B4-BE49-F238E27FC236}">
                <a16:creationId xmlns:a16="http://schemas.microsoft.com/office/drawing/2014/main" id="{0AF02C85-D26F-4790-9E35-83AC43404EBC}"/>
              </a:ext>
            </a:extLst>
          </p:cNvPr>
          <p:cNvPicPr>
            <a:picLocks noChangeAspect="1"/>
          </p:cNvPicPr>
          <p:nvPr/>
        </p:nvPicPr>
        <p:blipFill>
          <a:blip r:embed="rId5"/>
          <a:stretch>
            <a:fillRect/>
          </a:stretch>
        </p:blipFill>
        <p:spPr>
          <a:xfrm>
            <a:off x="1236981" y="2329047"/>
            <a:ext cx="5969578" cy="390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9497E563-67AD-4412-B0F8-E5061AFB61AD}"/>
              </a:ext>
            </a:extLst>
          </p:cNvPr>
          <p:cNvSpPr txBox="1"/>
          <p:nvPr/>
        </p:nvSpPr>
        <p:spPr>
          <a:xfrm>
            <a:off x="7307742" y="2926240"/>
            <a:ext cx="3873288" cy="2862322"/>
          </a:xfrm>
          <a:prstGeom prst="rect">
            <a:avLst/>
          </a:prstGeom>
          <a:noFill/>
        </p:spPr>
        <p:txBody>
          <a:bodyPr wrap="square">
            <a:spAutoFit/>
          </a:bodyPr>
          <a:lstStyle/>
          <a:p>
            <a:pPr marL="285750" indent="-285750">
              <a:buFont typeface="Arial" panose="020B0604020202020204" pitchFamily="34" charset="0"/>
              <a:buChar char="•"/>
            </a:pPr>
            <a:r>
              <a:rPr lang="en-US" b="1" dirty="0"/>
              <a:t>Total area - ~ </a:t>
            </a:r>
            <a:r>
              <a:rPr lang="en-US" sz="1800" b="1" dirty="0"/>
              <a:t>441 sq</a:t>
            </a:r>
            <a:r>
              <a:rPr lang="en-US" b="1" dirty="0"/>
              <a:t>uare feet</a:t>
            </a:r>
            <a:endParaRPr lang="en-US" sz="1800" b="1" dirty="0"/>
          </a:p>
          <a:p>
            <a:pPr marL="285750" indent="-285750">
              <a:buFont typeface="Arial" panose="020B0604020202020204" pitchFamily="34" charset="0"/>
              <a:buChar char="•"/>
            </a:pPr>
            <a:r>
              <a:rPr lang="en-US" sz="1800" b="1" dirty="0"/>
              <a:t>Armory/Radio Room </a:t>
            </a:r>
            <a:br>
              <a:rPr lang="en-US" sz="1800" b="1" dirty="0"/>
            </a:br>
            <a:r>
              <a:rPr lang="en-US" sz="1800" b="1" dirty="0"/>
              <a:t>- 98 sq</a:t>
            </a:r>
            <a:r>
              <a:rPr lang="en-US" b="1" dirty="0"/>
              <a:t>uare feet</a:t>
            </a:r>
            <a:endParaRPr lang="en-US" sz="1800" b="1" dirty="0"/>
          </a:p>
          <a:p>
            <a:pPr marL="285750" indent="-285750">
              <a:buFont typeface="Arial" panose="020B0604020202020204" pitchFamily="34" charset="0"/>
              <a:buChar char="•"/>
            </a:pPr>
            <a:r>
              <a:rPr lang="en-US" sz="1800" b="1" dirty="0"/>
              <a:t>Booking/Report Writing Room - 204 sq</a:t>
            </a:r>
            <a:r>
              <a:rPr lang="en-US" b="1" dirty="0"/>
              <a:t>uare feet</a:t>
            </a:r>
            <a:endParaRPr lang="en-US" sz="1800" b="1" dirty="0"/>
          </a:p>
          <a:p>
            <a:pPr marL="285750" indent="-285750">
              <a:buFont typeface="Arial" panose="020B0604020202020204" pitchFamily="34" charset="0"/>
              <a:buChar char="•"/>
            </a:pPr>
            <a:r>
              <a:rPr lang="en-US" sz="1800" b="1" dirty="0"/>
              <a:t>Two locker rooms - 68 </a:t>
            </a:r>
            <a:r>
              <a:rPr lang="en-US" b="1" dirty="0"/>
              <a:t>and</a:t>
            </a:r>
            <a:r>
              <a:rPr lang="en-US" sz="1800" b="1" dirty="0"/>
              <a:t> 51 sq</a:t>
            </a:r>
            <a:r>
              <a:rPr lang="en-US" b="1" dirty="0"/>
              <a:t>uare feet</a:t>
            </a:r>
            <a:r>
              <a:rPr lang="en-US" sz="1800" b="1" dirty="0"/>
              <a:t> </a:t>
            </a:r>
          </a:p>
          <a:p>
            <a:pPr marL="285750" indent="-285750">
              <a:buFont typeface="Arial" panose="020B0604020202020204" pitchFamily="34" charset="0"/>
              <a:buChar char="•"/>
            </a:pPr>
            <a:r>
              <a:rPr lang="en-US" sz="1800" b="1" dirty="0"/>
              <a:t>Restroom - 66 sq</a:t>
            </a:r>
            <a:r>
              <a:rPr lang="en-US" b="1" dirty="0"/>
              <a:t>uare feet</a:t>
            </a:r>
            <a:endParaRPr lang="en-US" sz="1800" b="1" dirty="0"/>
          </a:p>
          <a:p>
            <a:pPr marL="285750" indent="-285750">
              <a:buFont typeface="Arial" panose="020B0604020202020204" pitchFamily="34" charset="0"/>
              <a:buChar char="•"/>
            </a:pPr>
            <a:r>
              <a:rPr lang="en-US" sz="1800" b="1" dirty="0"/>
              <a:t>Total square footage </a:t>
            </a:r>
            <a:r>
              <a:rPr lang="en-US" b="1" dirty="0"/>
              <a:t>(</a:t>
            </a:r>
            <a:r>
              <a:rPr lang="en-US" sz="1800" b="1" dirty="0"/>
              <a:t>1</a:t>
            </a:r>
            <a:r>
              <a:rPr lang="en-US" sz="1800" b="1" baseline="30000" dirty="0"/>
              <a:t>st</a:t>
            </a:r>
            <a:r>
              <a:rPr lang="en-US" sz="1800" b="1" dirty="0"/>
              <a:t> &amp; 2</a:t>
            </a:r>
            <a:r>
              <a:rPr lang="en-US" sz="1800" b="1" baseline="30000" dirty="0"/>
              <a:t>nd</a:t>
            </a:r>
            <a:r>
              <a:rPr lang="en-US" sz="1800" b="1" dirty="0"/>
              <a:t> floor) - 1226 square feet</a:t>
            </a:r>
          </a:p>
        </p:txBody>
      </p:sp>
    </p:spTree>
    <p:extLst>
      <p:ext uri="{BB962C8B-B14F-4D97-AF65-F5344CB8AC3E}">
        <p14:creationId xmlns:p14="http://schemas.microsoft.com/office/powerpoint/2010/main" val="402841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876010" y="517391"/>
            <a:ext cx="5855517" cy="1200329"/>
          </a:xfrm>
          <a:prstGeom prst="rect">
            <a:avLst/>
          </a:prstGeom>
          <a:noFill/>
        </p:spPr>
        <p:txBody>
          <a:bodyPr wrap="square">
            <a:spAutoFit/>
          </a:bodyPr>
          <a:lstStyle/>
          <a:p>
            <a:pPr algn="ctr">
              <a:spcBef>
                <a:spcPts val="0"/>
              </a:spcBef>
              <a:spcAft>
                <a:spcPts val="0"/>
              </a:spcAft>
            </a:pPr>
            <a:r>
              <a:rPr lang="en-US" sz="3600" b="1" dirty="0">
                <a:solidFill>
                  <a:schemeClr val="accent1">
                    <a:lumMod val="60000"/>
                    <a:lumOff val="40000"/>
                  </a:schemeClr>
                </a:solidFill>
              </a:rPr>
              <a:t>Existing District </a:t>
            </a:r>
            <a:br>
              <a:rPr lang="en-US" sz="3600" b="1" dirty="0">
                <a:solidFill>
                  <a:schemeClr val="accent1">
                    <a:lumMod val="60000"/>
                    <a:lumOff val="40000"/>
                  </a:schemeClr>
                </a:solidFill>
              </a:rPr>
            </a:br>
            <a:r>
              <a:rPr lang="en-US" sz="3600" b="1" dirty="0">
                <a:solidFill>
                  <a:schemeClr val="accent1">
                    <a:lumMod val="60000"/>
                    <a:lumOff val="40000"/>
                  </a:schemeClr>
                </a:solidFill>
              </a:rPr>
              <a:t>Vehicle Parking</a:t>
            </a:r>
            <a:endParaRPr lang="en-US" sz="3600" b="1" baseline="30000" dirty="0">
              <a:solidFill>
                <a:schemeClr val="accent1">
                  <a:lumMod val="60000"/>
                  <a:lumOff val="40000"/>
                </a:schemeClr>
              </a:solidFill>
            </a:endParaRP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3"/>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7" name="TextBox 6">
            <a:extLst>
              <a:ext uri="{FF2B5EF4-FFF2-40B4-BE49-F238E27FC236}">
                <a16:creationId xmlns:a16="http://schemas.microsoft.com/office/drawing/2014/main" id="{FCCD468B-5F5C-4EF8-B1E2-EC7385350024}"/>
              </a:ext>
            </a:extLst>
          </p:cNvPr>
          <p:cNvSpPr txBox="1"/>
          <p:nvPr/>
        </p:nvSpPr>
        <p:spPr>
          <a:xfrm>
            <a:off x="6636526" y="3300671"/>
            <a:ext cx="4598824"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t>7 KPD Vehicles</a:t>
            </a:r>
          </a:p>
          <a:p>
            <a:pPr marL="285750" indent="-285750">
              <a:buFont typeface="Arial" panose="020B0604020202020204" pitchFamily="34" charset="0"/>
              <a:buChar char="•"/>
            </a:pPr>
            <a:r>
              <a:rPr lang="en-US" b="1" dirty="0"/>
              <a:t>6 Parking Spaces</a:t>
            </a:r>
          </a:p>
          <a:p>
            <a:pPr marL="285750" indent="-285750">
              <a:buFont typeface="Arial" panose="020B0604020202020204" pitchFamily="34" charset="0"/>
              <a:buChar char="•"/>
            </a:pPr>
            <a:r>
              <a:rPr lang="en-US" b="1" dirty="0"/>
              <a:t>1 Vehicle parks on Arlington Avenue</a:t>
            </a:r>
          </a:p>
          <a:p>
            <a:pPr marL="285750" indent="-285750">
              <a:buFont typeface="Arial" panose="020B0604020202020204" pitchFamily="34" charset="0"/>
              <a:buChar char="•"/>
            </a:pPr>
            <a:r>
              <a:rPr lang="en-US" b="1" dirty="0"/>
              <a:t>Personal vehicles of employee's park on Arlington Avenue</a:t>
            </a:r>
          </a:p>
        </p:txBody>
      </p:sp>
      <p:pic>
        <p:nvPicPr>
          <p:cNvPr id="8" name="Picture 7" descr="A group of cars parked in a parking lot&#10;&#10;Description automatically generated with low confidence">
            <a:extLst>
              <a:ext uri="{FF2B5EF4-FFF2-40B4-BE49-F238E27FC236}">
                <a16:creationId xmlns:a16="http://schemas.microsoft.com/office/drawing/2014/main" id="{174C032E-7588-497B-B749-07A90873E451}"/>
              </a:ext>
            </a:extLst>
          </p:cNvPr>
          <p:cNvPicPr>
            <a:picLocks noChangeAspect="1"/>
          </p:cNvPicPr>
          <p:nvPr/>
        </p:nvPicPr>
        <p:blipFill rotWithShape="1">
          <a:blip r:embed="rId5"/>
          <a:srcRect r="2096" b="26617"/>
          <a:stretch/>
        </p:blipFill>
        <p:spPr>
          <a:xfrm>
            <a:off x="1377739" y="2556055"/>
            <a:ext cx="5103549" cy="2966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81292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917010" y="348818"/>
            <a:ext cx="5855517" cy="1323439"/>
          </a:xfrm>
          <a:prstGeom prst="rect">
            <a:avLst/>
          </a:prstGeom>
          <a:noFill/>
        </p:spPr>
        <p:txBody>
          <a:bodyPr wrap="square">
            <a:spAutoFit/>
          </a:bodyPr>
          <a:lstStyle/>
          <a:p>
            <a:pPr algn="ctr">
              <a:spcBef>
                <a:spcPts val="0"/>
              </a:spcBef>
              <a:spcAft>
                <a:spcPts val="0"/>
              </a:spcAft>
            </a:pPr>
            <a:r>
              <a:rPr lang="en-US" sz="4000" b="1" dirty="0">
                <a:solidFill>
                  <a:schemeClr val="accent1">
                    <a:lumMod val="60000"/>
                    <a:lumOff val="40000"/>
                  </a:schemeClr>
                </a:solidFill>
              </a:rPr>
              <a:t>Proposed Plan G </a:t>
            </a:r>
            <a:br>
              <a:rPr lang="en-US" sz="4000" b="1" dirty="0">
                <a:solidFill>
                  <a:schemeClr val="accent1">
                    <a:lumMod val="60000"/>
                    <a:lumOff val="40000"/>
                  </a:schemeClr>
                </a:solidFill>
              </a:rPr>
            </a:br>
            <a:r>
              <a:rPr lang="en-US" sz="4000" b="1" dirty="0">
                <a:solidFill>
                  <a:schemeClr val="accent1">
                    <a:lumMod val="60000"/>
                    <a:lumOff val="40000"/>
                  </a:schemeClr>
                </a:solidFill>
              </a:rPr>
              <a:t>1st Floor</a:t>
            </a: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3"/>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7" name="TextBox 6">
            <a:extLst>
              <a:ext uri="{FF2B5EF4-FFF2-40B4-BE49-F238E27FC236}">
                <a16:creationId xmlns:a16="http://schemas.microsoft.com/office/drawing/2014/main" id="{FCCD468B-5F5C-4EF8-B1E2-EC7385350024}"/>
              </a:ext>
            </a:extLst>
          </p:cNvPr>
          <p:cNvSpPr txBox="1"/>
          <p:nvPr/>
        </p:nvSpPr>
        <p:spPr>
          <a:xfrm>
            <a:off x="7936523" y="2293580"/>
            <a:ext cx="3510548" cy="369332"/>
          </a:xfrm>
          <a:prstGeom prst="rect">
            <a:avLst/>
          </a:prstGeom>
          <a:noFill/>
        </p:spPr>
        <p:txBody>
          <a:bodyPr wrap="square" rtlCol="0">
            <a:spAutoFit/>
          </a:bodyPr>
          <a:lstStyle/>
          <a:p>
            <a:r>
              <a:rPr lang="en-US" dirty="0"/>
              <a:t>  </a:t>
            </a:r>
          </a:p>
        </p:txBody>
      </p:sp>
      <p:pic>
        <p:nvPicPr>
          <p:cNvPr id="8" name="Picture 7">
            <a:extLst>
              <a:ext uri="{FF2B5EF4-FFF2-40B4-BE49-F238E27FC236}">
                <a16:creationId xmlns:a16="http://schemas.microsoft.com/office/drawing/2014/main" id="{0C8011D3-42B3-461C-A27E-A5E9EA78E2EE}"/>
              </a:ext>
            </a:extLst>
          </p:cNvPr>
          <p:cNvPicPr>
            <a:picLocks noChangeAspect="1"/>
          </p:cNvPicPr>
          <p:nvPr/>
        </p:nvPicPr>
        <p:blipFill>
          <a:blip r:embed="rId5"/>
          <a:stretch>
            <a:fillRect/>
          </a:stretch>
        </p:blipFill>
        <p:spPr>
          <a:xfrm>
            <a:off x="1376953" y="2061315"/>
            <a:ext cx="9541527" cy="4492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29699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876010" y="517391"/>
            <a:ext cx="5855517" cy="1323439"/>
          </a:xfrm>
          <a:prstGeom prst="rect">
            <a:avLst/>
          </a:prstGeom>
          <a:noFill/>
        </p:spPr>
        <p:txBody>
          <a:bodyPr wrap="square">
            <a:spAutoFit/>
          </a:bodyPr>
          <a:lstStyle/>
          <a:p>
            <a:pPr algn="ctr">
              <a:spcBef>
                <a:spcPts val="0"/>
              </a:spcBef>
              <a:spcAft>
                <a:spcPts val="0"/>
              </a:spcAft>
            </a:pPr>
            <a:r>
              <a:rPr lang="en-US" sz="4000" b="1" dirty="0">
                <a:solidFill>
                  <a:schemeClr val="accent1">
                    <a:lumMod val="60000"/>
                    <a:lumOff val="40000"/>
                  </a:schemeClr>
                </a:solidFill>
              </a:rPr>
              <a:t>Proposed Plan G </a:t>
            </a:r>
            <a:br>
              <a:rPr lang="en-US" sz="4000" b="1" dirty="0">
                <a:solidFill>
                  <a:schemeClr val="accent1">
                    <a:lumMod val="60000"/>
                    <a:lumOff val="40000"/>
                  </a:schemeClr>
                </a:solidFill>
              </a:rPr>
            </a:br>
            <a:r>
              <a:rPr lang="en-US" sz="4000" b="1" dirty="0">
                <a:solidFill>
                  <a:schemeClr val="accent1">
                    <a:lumMod val="60000"/>
                    <a:lumOff val="40000"/>
                  </a:schemeClr>
                </a:solidFill>
              </a:rPr>
              <a:t>2nd Floor</a:t>
            </a: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3"/>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7" name="TextBox 6">
            <a:extLst>
              <a:ext uri="{FF2B5EF4-FFF2-40B4-BE49-F238E27FC236}">
                <a16:creationId xmlns:a16="http://schemas.microsoft.com/office/drawing/2014/main" id="{FCCD468B-5F5C-4EF8-B1E2-EC7385350024}"/>
              </a:ext>
            </a:extLst>
          </p:cNvPr>
          <p:cNvSpPr txBox="1"/>
          <p:nvPr/>
        </p:nvSpPr>
        <p:spPr>
          <a:xfrm>
            <a:off x="7936523" y="2293580"/>
            <a:ext cx="3510548" cy="369332"/>
          </a:xfrm>
          <a:prstGeom prst="rect">
            <a:avLst/>
          </a:prstGeom>
          <a:noFill/>
        </p:spPr>
        <p:txBody>
          <a:bodyPr wrap="square" rtlCol="0">
            <a:spAutoFit/>
          </a:bodyPr>
          <a:lstStyle/>
          <a:p>
            <a:r>
              <a:rPr lang="en-US" dirty="0"/>
              <a:t>  </a:t>
            </a:r>
          </a:p>
        </p:txBody>
      </p:sp>
      <p:pic>
        <p:nvPicPr>
          <p:cNvPr id="3" name="Picture 2">
            <a:extLst>
              <a:ext uri="{FF2B5EF4-FFF2-40B4-BE49-F238E27FC236}">
                <a16:creationId xmlns:a16="http://schemas.microsoft.com/office/drawing/2014/main" id="{F84ED670-BBA2-487B-B39F-FCAD2E8A2AC7}"/>
              </a:ext>
            </a:extLst>
          </p:cNvPr>
          <p:cNvPicPr>
            <a:picLocks noChangeAspect="1"/>
          </p:cNvPicPr>
          <p:nvPr/>
        </p:nvPicPr>
        <p:blipFill>
          <a:blip r:embed="rId5"/>
          <a:stretch>
            <a:fillRect/>
          </a:stretch>
        </p:blipFill>
        <p:spPr>
          <a:xfrm>
            <a:off x="1463316" y="2180995"/>
            <a:ext cx="9572858" cy="4407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5188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538658" y="339495"/>
            <a:ext cx="5855517" cy="1077218"/>
          </a:xfrm>
          <a:prstGeom prst="rect">
            <a:avLst/>
          </a:prstGeom>
          <a:noFill/>
        </p:spPr>
        <p:txBody>
          <a:bodyPr wrap="square">
            <a:spAutoFit/>
          </a:bodyPr>
          <a:lstStyle/>
          <a:p>
            <a:pPr algn="ctr">
              <a:spcBef>
                <a:spcPts val="0"/>
              </a:spcBef>
              <a:spcAft>
                <a:spcPts val="0"/>
              </a:spcAft>
            </a:pPr>
            <a:r>
              <a:rPr lang="en-US" sz="3200" b="1" dirty="0">
                <a:solidFill>
                  <a:schemeClr val="accent1">
                    <a:lumMod val="60000"/>
                    <a:lumOff val="40000"/>
                  </a:schemeClr>
                </a:solidFill>
              </a:rPr>
              <a:t>Proposed Plan G</a:t>
            </a:r>
          </a:p>
          <a:p>
            <a:pPr algn="ctr">
              <a:spcBef>
                <a:spcPts val="0"/>
              </a:spcBef>
              <a:spcAft>
                <a:spcPts val="0"/>
              </a:spcAft>
            </a:pPr>
            <a:r>
              <a:rPr lang="en-US" sz="3200" b="1" dirty="0">
                <a:solidFill>
                  <a:schemeClr val="accent1">
                    <a:lumMod val="60000"/>
                    <a:lumOff val="40000"/>
                  </a:schemeClr>
                </a:solidFill>
              </a:rPr>
              <a:t>KPD 1st Floor</a:t>
            </a:r>
            <a:endParaRPr lang="en-US" sz="3200" b="1" baseline="30000" dirty="0">
              <a:solidFill>
                <a:schemeClr val="accent1">
                  <a:lumMod val="60000"/>
                  <a:lumOff val="40000"/>
                </a:schemeClr>
              </a:solidFill>
            </a:endParaRP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2"/>
          <a:stretch>
            <a:fillRect/>
          </a:stretch>
        </p:blipFill>
        <p:spPr>
          <a:xfrm>
            <a:off x="1236980" y="119131"/>
            <a:ext cx="1195502" cy="1230275"/>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4881" y="203416"/>
            <a:ext cx="1528996" cy="1061704"/>
          </a:xfrm>
          <a:prstGeom prst="rect">
            <a:avLst/>
          </a:prstGeom>
          <a:noFill/>
          <a:ln>
            <a:noFill/>
          </a:ln>
        </p:spPr>
      </p:pic>
      <p:sp>
        <p:nvSpPr>
          <p:cNvPr id="7" name="TextBox 6">
            <a:extLst>
              <a:ext uri="{FF2B5EF4-FFF2-40B4-BE49-F238E27FC236}">
                <a16:creationId xmlns:a16="http://schemas.microsoft.com/office/drawing/2014/main" id="{FCCD468B-5F5C-4EF8-B1E2-EC7385350024}"/>
              </a:ext>
            </a:extLst>
          </p:cNvPr>
          <p:cNvSpPr txBox="1"/>
          <p:nvPr/>
        </p:nvSpPr>
        <p:spPr>
          <a:xfrm>
            <a:off x="7999433" y="2999394"/>
            <a:ext cx="3308344" cy="2308324"/>
          </a:xfrm>
          <a:prstGeom prst="rect">
            <a:avLst/>
          </a:prstGeom>
          <a:noFill/>
        </p:spPr>
        <p:txBody>
          <a:bodyPr wrap="square" rtlCol="0">
            <a:spAutoFit/>
          </a:bodyPr>
          <a:lstStyle/>
          <a:p>
            <a:pPr marL="285750" indent="-285750">
              <a:buFont typeface="Arial" panose="020B0604020202020204" pitchFamily="34" charset="0"/>
              <a:buChar char="•"/>
            </a:pPr>
            <a:r>
              <a:rPr lang="en-US" b="1" dirty="0"/>
              <a:t>Total area - ~ 650 gross square feet</a:t>
            </a:r>
          </a:p>
          <a:p>
            <a:pPr marL="285750" indent="-285750">
              <a:buFont typeface="Arial" panose="020B0604020202020204" pitchFamily="34" charset="0"/>
              <a:buChar char="•"/>
            </a:pPr>
            <a:r>
              <a:rPr lang="en-US" b="1" dirty="0"/>
              <a:t>Lobby/Reception </a:t>
            </a:r>
          </a:p>
          <a:p>
            <a:pPr marL="285750" indent="-285750">
              <a:buFont typeface="Arial" panose="020B0604020202020204" pitchFamily="34" charset="0"/>
              <a:buChar char="•"/>
            </a:pPr>
            <a:r>
              <a:rPr lang="en-US" b="1" dirty="0"/>
              <a:t>Chief &amp; Captain Offices</a:t>
            </a:r>
          </a:p>
          <a:p>
            <a:pPr marL="285750" indent="-285750">
              <a:buFont typeface="Arial" panose="020B0604020202020204" pitchFamily="34" charset="0"/>
              <a:buChar char="•"/>
            </a:pPr>
            <a:r>
              <a:rPr lang="en-US" b="1" dirty="0"/>
              <a:t>Locker Room</a:t>
            </a:r>
          </a:p>
          <a:p>
            <a:pPr marL="285750" indent="-285750">
              <a:buFont typeface="Arial" panose="020B0604020202020204" pitchFamily="34" charset="0"/>
              <a:buChar char="•"/>
            </a:pPr>
            <a:r>
              <a:rPr lang="en-US" b="1" dirty="0"/>
              <a:t>Armory/Radio Room</a:t>
            </a:r>
          </a:p>
          <a:p>
            <a:pPr marL="285750" indent="-285750">
              <a:buFont typeface="Arial" panose="020B0604020202020204" pitchFamily="34" charset="0"/>
              <a:buChar char="•"/>
            </a:pPr>
            <a:r>
              <a:rPr lang="en-US" b="1" dirty="0"/>
              <a:t>Joint Conference Room</a:t>
            </a:r>
          </a:p>
          <a:p>
            <a:endParaRPr lang="en-US" dirty="0"/>
          </a:p>
        </p:txBody>
      </p:sp>
      <p:pic>
        <p:nvPicPr>
          <p:cNvPr id="3" name="Picture 2">
            <a:extLst>
              <a:ext uri="{FF2B5EF4-FFF2-40B4-BE49-F238E27FC236}">
                <a16:creationId xmlns:a16="http://schemas.microsoft.com/office/drawing/2014/main" id="{67F0C4AE-D504-41FD-B516-C66270536157}"/>
              </a:ext>
            </a:extLst>
          </p:cNvPr>
          <p:cNvPicPr>
            <a:picLocks noChangeAspect="1"/>
          </p:cNvPicPr>
          <p:nvPr/>
        </p:nvPicPr>
        <p:blipFill>
          <a:blip r:embed="rId4"/>
          <a:stretch>
            <a:fillRect/>
          </a:stretch>
        </p:blipFill>
        <p:spPr>
          <a:xfrm rot="5400000">
            <a:off x="2289571" y="824735"/>
            <a:ext cx="4552460" cy="66576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47233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B0CE-9297-4A1D-8450-0A7B7CEE502E}"/>
              </a:ext>
            </a:extLst>
          </p:cNvPr>
          <p:cNvSpPr txBox="1"/>
          <p:nvPr/>
        </p:nvSpPr>
        <p:spPr>
          <a:xfrm>
            <a:off x="2876010" y="517391"/>
            <a:ext cx="5855517" cy="1323439"/>
          </a:xfrm>
          <a:prstGeom prst="rect">
            <a:avLst/>
          </a:prstGeom>
          <a:noFill/>
        </p:spPr>
        <p:txBody>
          <a:bodyPr wrap="square">
            <a:spAutoFit/>
          </a:bodyPr>
          <a:lstStyle/>
          <a:p>
            <a:pPr algn="ctr">
              <a:spcBef>
                <a:spcPts val="0"/>
              </a:spcBef>
              <a:spcAft>
                <a:spcPts val="0"/>
              </a:spcAft>
            </a:pPr>
            <a:r>
              <a:rPr lang="en-US" sz="4000" b="1" dirty="0">
                <a:solidFill>
                  <a:schemeClr val="accent1">
                    <a:lumMod val="60000"/>
                    <a:lumOff val="40000"/>
                  </a:schemeClr>
                </a:solidFill>
              </a:rPr>
              <a:t>Proposed Plan G</a:t>
            </a:r>
          </a:p>
          <a:p>
            <a:pPr algn="ctr">
              <a:spcBef>
                <a:spcPts val="0"/>
              </a:spcBef>
              <a:spcAft>
                <a:spcPts val="0"/>
              </a:spcAft>
            </a:pPr>
            <a:r>
              <a:rPr lang="en-US" sz="4000" b="1" dirty="0">
                <a:solidFill>
                  <a:schemeClr val="accent1">
                    <a:lumMod val="60000"/>
                    <a:lumOff val="40000"/>
                  </a:schemeClr>
                </a:solidFill>
              </a:rPr>
              <a:t>KPD 2nd Floor</a:t>
            </a:r>
            <a:endParaRPr lang="en-US" sz="4000" b="1" baseline="30000" dirty="0">
              <a:solidFill>
                <a:schemeClr val="accent1">
                  <a:lumMod val="60000"/>
                  <a:lumOff val="40000"/>
                </a:schemeClr>
              </a:solidFill>
            </a:endParaRPr>
          </a:p>
        </p:txBody>
      </p:sp>
      <p:pic>
        <p:nvPicPr>
          <p:cNvPr id="5" name="Picture 4" descr="Logo&#10;&#10;Description automatically generated">
            <a:extLst>
              <a:ext uri="{FF2B5EF4-FFF2-40B4-BE49-F238E27FC236}">
                <a16:creationId xmlns:a16="http://schemas.microsoft.com/office/drawing/2014/main" id="{05DDD2D2-3A9D-446E-B665-2A93533A4DD9}"/>
              </a:ext>
            </a:extLst>
          </p:cNvPr>
          <p:cNvPicPr>
            <a:picLocks noChangeAspect="1"/>
          </p:cNvPicPr>
          <p:nvPr/>
        </p:nvPicPr>
        <p:blipFill>
          <a:blip r:embed="rId2"/>
          <a:stretch>
            <a:fillRect/>
          </a:stretch>
        </p:blipFill>
        <p:spPr>
          <a:xfrm>
            <a:off x="1236980" y="119131"/>
            <a:ext cx="1521238" cy="1721699"/>
          </a:xfrm>
          <a:prstGeom prst="rect">
            <a:avLst/>
          </a:prstGeom>
        </p:spPr>
      </p:pic>
      <p:pic>
        <p:nvPicPr>
          <p:cNvPr id="6" name="Picture 5">
            <a:extLst>
              <a:ext uri="{FF2B5EF4-FFF2-40B4-BE49-F238E27FC236}">
                <a16:creationId xmlns:a16="http://schemas.microsoft.com/office/drawing/2014/main" id="{AF5428C3-DB1E-4447-B793-937EBECD74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3758" y="287702"/>
            <a:ext cx="1528996" cy="1384555"/>
          </a:xfrm>
          <a:prstGeom prst="rect">
            <a:avLst/>
          </a:prstGeom>
          <a:noFill/>
          <a:ln>
            <a:noFill/>
          </a:ln>
        </p:spPr>
      </p:pic>
      <p:sp>
        <p:nvSpPr>
          <p:cNvPr id="7" name="TextBox 6">
            <a:extLst>
              <a:ext uri="{FF2B5EF4-FFF2-40B4-BE49-F238E27FC236}">
                <a16:creationId xmlns:a16="http://schemas.microsoft.com/office/drawing/2014/main" id="{FCCD468B-5F5C-4EF8-B1E2-EC7385350024}"/>
              </a:ext>
            </a:extLst>
          </p:cNvPr>
          <p:cNvSpPr txBox="1"/>
          <p:nvPr/>
        </p:nvSpPr>
        <p:spPr>
          <a:xfrm>
            <a:off x="8309745" y="3324268"/>
            <a:ext cx="3007087"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a:t>Total area – ~ 378 gross square feet</a:t>
            </a:r>
          </a:p>
          <a:p>
            <a:pPr marL="285750" indent="-285750">
              <a:buFont typeface="Arial" panose="020B0604020202020204" pitchFamily="34" charset="0"/>
              <a:buChar char="•"/>
            </a:pPr>
            <a:r>
              <a:rPr lang="en-US" b="1" dirty="0"/>
              <a:t>Computer Room</a:t>
            </a:r>
          </a:p>
          <a:p>
            <a:pPr marL="285750" indent="-285750">
              <a:buFont typeface="Arial" panose="020B0604020202020204" pitchFamily="34" charset="0"/>
              <a:buChar char="•"/>
            </a:pPr>
            <a:r>
              <a:rPr lang="en-US" b="1" dirty="0"/>
              <a:t>Booking &amp; Cuffing</a:t>
            </a:r>
          </a:p>
          <a:p>
            <a:pPr marL="285750" indent="-285750">
              <a:buFont typeface="Arial" panose="020B0604020202020204" pitchFamily="34" charset="0"/>
              <a:buChar char="•"/>
            </a:pPr>
            <a:r>
              <a:rPr lang="en-US" b="1" dirty="0"/>
              <a:t>Patrol Officers’ </a:t>
            </a:r>
            <a:br>
              <a:rPr lang="en-US" b="1" dirty="0"/>
            </a:br>
            <a:r>
              <a:rPr lang="en-US" b="1" dirty="0"/>
              <a:t>work area</a:t>
            </a:r>
          </a:p>
        </p:txBody>
      </p:sp>
      <p:pic>
        <p:nvPicPr>
          <p:cNvPr id="9" name="Picture 8">
            <a:extLst>
              <a:ext uri="{FF2B5EF4-FFF2-40B4-BE49-F238E27FC236}">
                <a16:creationId xmlns:a16="http://schemas.microsoft.com/office/drawing/2014/main" id="{50F04BB1-FCA3-4C4D-9930-BBB35BDBEB18}"/>
              </a:ext>
            </a:extLst>
          </p:cNvPr>
          <p:cNvPicPr>
            <a:picLocks noChangeAspect="1"/>
          </p:cNvPicPr>
          <p:nvPr/>
        </p:nvPicPr>
        <p:blipFill>
          <a:blip r:embed="rId4"/>
          <a:stretch>
            <a:fillRect/>
          </a:stretch>
        </p:blipFill>
        <p:spPr>
          <a:xfrm>
            <a:off x="1359216" y="2248237"/>
            <a:ext cx="6861332" cy="4219852"/>
          </a:xfrm>
          <a:prstGeom prst="rect">
            <a:avLst/>
          </a:prstGeom>
        </p:spPr>
      </p:pic>
    </p:spTree>
    <p:extLst>
      <p:ext uri="{BB962C8B-B14F-4D97-AF65-F5344CB8AC3E}">
        <p14:creationId xmlns:p14="http://schemas.microsoft.com/office/powerpoint/2010/main" val="39912040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TM16401375[[fn=Madison]]</Template>
  <TotalTime>1483</TotalTime>
  <Words>1155</Words>
  <Application>Microsoft Office PowerPoint</Application>
  <PresentationFormat>Widescreen</PresentationFormat>
  <Paragraphs>190</Paragraphs>
  <Slides>24</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MS Shell Dlg 2</vt:lpstr>
      <vt:lpstr>Times New Roman</vt:lpstr>
      <vt:lpstr>Wingdings</vt:lpstr>
      <vt:lpstr>Wingdings 3</vt:lpstr>
      <vt:lpstr>Madison</vt:lpstr>
      <vt:lpstr>Kensington Public Safety Building: Potential Impact of Future Renovation on KPD  Walt Schuld, Interim Chief of Police Marti Brown, General Manager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Safety Building</dc:title>
  <dc:creator>Walt Schuld</dc:creator>
  <cp:lastModifiedBy>Marti Brown</cp:lastModifiedBy>
  <cp:revision>76</cp:revision>
  <dcterms:created xsi:type="dcterms:W3CDTF">2021-03-30T13:57:59Z</dcterms:created>
  <dcterms:modified xsi:type="dcterms:W3CDTF">2021-04-06T18:11:40Z</dcterms:modified>
</cp:coreProperties>
</file>